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4" r:id="rId4"/>
    <p:sldId id="260" r:id="rId5"/>
    <p:sldId id="258" r:id="rId6"/>
    <p:sldId id="268" r:id="rId7"/>
    <p:sldId id="270" r:id="rId8"/>
    <p:sldId id="276" r:id="rId9"/>
    <p:sldId id="271" r:id="rId10"/>
    <p:sldId id="272" r:id="rId11"/>
    <p:sldId id="277" r:id="rId12"/>
    <p:sldId id="278" r:id="rId13"/>
    <p:sldId id="273" r:id="rId14"/>
    <p:sldId id="275" r:id="rId15"/>
    <p:sldId id="274" r:id="rId16"/>
  </p:sldIdLst>
  <p:sldSz cx="18288000" cy="10287000"/>
  <p:notesSz cx="6742113" cy="9872663"/>
  <p:embeddedFontLst>
    <p:embeddedFont>
      <p:font typeface="Gill Sans Bold" panose="020B0604020202020204" charset="0"/>
      <p:regular r:id="rId17"/>
    </p:embeddedFont>
    <p:embeddedFont>
      <p:font typeface="Gill Sans Medium"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319467"/>
            <a:ext cx="23516139" cy="1967533"/>
          </a:xfrm>
          <a:custGeom>
            <a:avLst/>
            <a:gdLst/>
            <a:ahLst/>
            <a:cxnLst/>
            <a:rect l="l" t="t" r="r" b="b"/>
            <a:pathLst>
              <a:path w="23516139" h="1967533">
                <a:moveTo>
                  <a:pt x="0" y="0"/>
                </a:moveTo>
                <a:lnTo>
                  <a:pt x="23516139" y="0"/>
                </a:lnTo>
                <a:lnTo>
                  <a:pt x="23516139" y="1967533"/>
                </a:lnTo>
                <a:lnTo>
                  <a:pt x="0" y="1967533"/>
                </a:lnTo>
                <a:lnTo>
                  <a:pt x="0" y="0"/>
                </a:lnTo>
                <a:close/>
              </a:path>
            </a:pathLst>
          </a:custGeom>
          <a:blipFill>
            <a:blip r:embed="rId2"/>
            <a:stretch>
              <a:fillRect/>
            </a:stretch>
          </a:blipFill>
        </p:spPr>
        <p:txBody>
          <a:bodyPr/>
          <a:lstStyle/>
          <a:p>
            <a:endParaRPr lang="en-GB"/>
          </a:p>
        </p:txBody>
      </p:sp>
      <p:sp>
        <p:nvSpPr>
          <p:cNvPr id="3" name="Freeform 3"/>
          <p:cNvSpPr/>
          <p:nvPr/>
        </p:nvSpPr>
        <p:spPr>
          <a:xfrm>
            <a:off x="13794587" y="508671"/>
            <a:ext cx="3464713" cy="1475783"/>
          </a:xfrm>
          <a:custGeom>
            <a:avLst/>
            <a:gdLst/>
            <a:ahLst/>
            <a:cxnLst/>
            <a:rect l="l" t="t" r="r" b="b"/>
            <a:pathLst>
              <a:path w="3464713" h="1475783">
                <a:moveTo>
                  <a:pt x="0" y="0"/>
                </a:moveTo>
                <a:lnTo>
                  <a:pt x="3464713" y="0"/>
                </a:lnTo>
                <a:lnTo>
                  <a:pt x="3464713" y="1475783"/>
                </a:lnTo>
                <a:lnTo>
                  <a:pt x="0" y="1475783"/>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1219200" y="1984454"/>
            <a:ext cx="16209037" cy="2868710"/>
          </a:xfrm>
          <a:prstGeom prst="rect">
            <a:avLst/>
          </a:prstGeom>
        </p:spPr>
        <p:txBody>
          <a:bodyPr lIns="0" tIns="0" rIns="0" bIns="0" rtlCol="0" anchor="t">
            <a:spAutoFit/>
          </a:bodyPr>
          <a:lstStyle/>
          <a:p>
            <a:pPr algn="ctr">
              <a:lnSpc>
                <a:spcPts val="10919"/>
              </a:lnSpc>
            </a:pPr>
            <a:r>
              <a:rPr lang="en-US" sz="7800" dirty="0">
                <a:solidFill>
                  <a:srgbClr val="000000"/>
                </a:solidFill>
                <a:latin typeface="Gill Sans Bold"/>
                <a:ea typeface="Gill Sans Bold"/>
                <a:cs typeface="Gill Sans Bold"/>
                <a:sym typeface="Gill Sans Bold"/>
              </a:rPr>
              <a:t>Local transport strategy 2024-2040</a:t>
            </a:r>
          </a:p>
          <a:p>
            <a:pPr algn="ctr">
              <a:lnSpc>
                <a:spcPts val="10919"/>
              </a:lnSpc>
            </a:pPr>
            <a:endParaRPr lang="en-US" sz="7800" dirty="0">
              <a:solidFill>
                <a:srgbClr val="000000"/>
              </a:solidFill>
              <a:latin typeface="Gill Sans Bold"/>
              <a:ea typeface="Gill Sans Bold"/>
              <a:cs typeface="Gill Sans Bold"/>
              <a:sym typeface="Gill Sans Bold"/>
            </a:endParaRPr>
          </a:p>
        </p:txBody>
      </p:sp>
      <p:sp>
        <p:nvSpPr>
          <p:cNvPr id="5" name="TextBox 5"/>
          <p:cNvSpPr txBox="1"/>
          <p:nvPr/>
        </p:nvSpPr>
        <p:spPr>
          <a:xfrm>
            <a:off x="2254627" y="4678691"/>
            <a:ext cx="13778746" cy="3167380"/>
          </a:xfrm>
          <a:prstGeom prst="rect">
            <a:avLst/>
          </a:prstGeom>
        </p:spPr>
        <p:txBody>
          <a:bodyPr lIns="0" tIns="0" rIns="0" bIns="0" rtlCol="0" anchor="t">
            <a:spAutoFit/>
          </a:bodyPr>
          <a:lstStyle/>
          <a:p>
            <a:pPr algn="ctr">
              <a:lnSpc>
                <a:spcPts val="8119"/>
              </a:lnSpc>
            </a:pPr>
            <a:r>
              <a:rPr lang="en-US" sz="5799">
                <a:solidFill>
                  <a:srgbClr val="B2CB0E"/>
                </a:solidFill>
                <a:latin typeface="Gill Sans Bold"/>
                <a:ea typeface="Gill Sans Bold"/>
                <a:cs typeface="Gill Sans Bold"/>
                <a:sym typeface="Gill Sans Bold"/>
              </a:rPr>
              <a:t>Our journey to be healthier, </a:t>
            </a:r>
          </a:p>
          <a:p>
            <a:pPr algn="ctr">
              <a:lnSpc>
                <a:spcPts val="8119"/>
              </a:lnSpc>
            </a:pPr>
            <a:r>
              <a:rPr lang="en-US" sz="5799">
                <a:solidFill>
                  <a:srgbClr val="B2CB0E"/>
                </a:solidFill>
                <a:latin typeface="Gill Sans Bold"/>
                <a:ea typeface="Gill Sans Bold"/>
                <a:cs typeface="Gill Sans Bold"/>
                <a:sym typeface="Gill Sans Bold"/>
              </a:rPr>
              <a:t> more sustainable and better connected</a:t>
            </a:r>
          </a:p>
          <a:p>
            <a:pPr algn="ctr">
              <a:lnSpc>
                <a:spcPts val="8119"/>
              </a:lnSpc>
            </a:pPr>
            <a:endParaRPr lang="en-US" sz="5799">
              <a:solidFill>
                <a:srgbClr val="B2CB0E"/>
              </a:solidFill>
              <a:latin typeface="Gill Sans Bold"/>
              <a:ea typeface="Gill Sans Bold"/>
              <a:cs typeface="Gill Sans Bold"/>
              <a:sym typeface="Gill San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127F41-504D-B002-C814-1850AB3161A2}"/>
              </a:ext>
            </a:extLst>
          </p:cNvPr>
          <p:cNvPicPr>
            <a:picLocks noChangeAspect="1"/>
          </p:cNvPicPr>
          <p:nvPr/>
        </p:nvPicPr>
        <p:blipFill>
          <a:blip r:embed="rId2"/>
          <a:stretch>
            <a:fillRect/>
          </a:stretch>
        </p:blipFill>
        <p:spPr>
          <a:xfrm>
            <a:off x="0" y="7620"/>
            <a:ext cx="16839940" cy="102793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8951" y="326457"/>
            <a:ext cx="13962725" cy="791050"/>
          </a:xfrm>
          <a:prstGeom prst="rect">
            <a:avLst/>
          </a:prstGeom>
        </p:spPr>
        <p:txBody>
          <a:bodyPr lIns="0" tIns="0" rIns="0" bIns="0" rtlCol="0" anchor="t">
            <a:spAutoFit/>
          </a:bodyPr>
          <a:lstStyle/>
          <a:p>
            <a:pPr algn="l">
              <a:lnSpc>
                <a:spcPts val="6719"/>
              </a:lnSpc>
            </a:pPr>
            <a:r>
              <a:rPr lang="en-US" sz="4800" dirty="0">
                <a:solidFill>
                  <a:srgbClr val="000000"/>
                </a:solidFill>
                <a:latin typeface="Gill Sans Bold"/>
                <a:ea typeface="Gill Sans Bold"/>
                <a:cs typeface="Gill Sans Bold"/>
                <a:sym typeface="Gill Sans Bold"/>
              </a:rPr>
              <a:t> Public Transport Policies</a:t>
            </a:r>
          </a:p>
        </p:txBody>
      </p:sp>
      <p:sp>
        <p:nvSpPr>
          <p:cNvPr id="8" name="Freeform 8"/>
          <p:cNvSpPr/>
          <p:nvPr/>
        </p:nvSpPr>
        <p:spPr>
          <a:xfrm>
            <a:off x="0" y="8527384"/>
            <a:ext cx="21031102" cy="1759616"/>
          </a:xfrm>
          <a:custGeom>
            <a:avLst/>
            <a:gdLst/>
            <a:ahLst/>
            <a:cxnLst/>
            <a:rect l="l" t="t" r="r" b="b"/>
            <a:pathLst>
              <a:path w="21031102" h="1759616">
                <a:moveTo>
                  <a:pt x="0" y="0"/>
                </a:moveTo>
                <a:lnTo>
                  <a:pt x="21031102" y="0"/>
                </a:lnTo>
                <a:lnTo>
                  <a:pt x="21031102" y="1759616"/>
                </a:lnTo>
                <a:lnTo>
                  <a:pt x="0" y="1759616"/>
                </a:lnTo>
                <a:lnTo>
                  <a:pt x="0" y="0"/>
                </a:lnTo>
                <a:close/>
              </a:path>
            </a:pathLst>
          </a:custGeom>
          <a:blipFill>
            <a:blip r:embed="rId2"/>
            <a:stretch>
              <a:fillRect/>
            </a:stretch>
          </a:blipFill>
        </p:spPr>
        <p:txBody>
          <a:bodyPr/>
          <a:lstStyle/>
          <a:p>
            <a:endParaRPr lang="en-GB"/>
          </a:p>
        </p:txBody>
      </p:sp>
      <p:sp>
        <p:nvSpPr>
          <p:cNvPr id="7" name="TextBox 4">
            <a:extLst>
              <a:ext uri="{FF2B5EF4-FFF2-40B4-BE49-F238E27FC236}">
                <a16:creationId xmlns:a16="http://schemas.microsoft.com/office/drawing/2014/main" id="{DC7C2B73-C3AA-797A-3FB7-B60861FFF0F5}"/>
              </a:ext>
            </a:extLst>
          </p:cNvPr>
          <p:cNvSpPr txBox="1"/>
          <p:nvPr/>
        </p:nvSpPr>
        <p:spPr>
          <a:xfrm>
            <a:off x="514350" y="1866900"/>
            <a:ext cx="17259300" cy="9077357"/>
          </a:xfrm>
          <a:prstGeom prst="rect">
            <a:avLst/>
          </a:prstGeom>
        </p:spPr>
        <p:txBody>
          <a:bodyPr lIns="0" tIns="0" rIns="0" bIns="0" rtlCol="0" anchor="t">
            <a:spAutoFit/>
          </a:bodyPr>
          <a:lstStyle/>
          <a:p>
            <a:pPr>
              <a:lnSpc>
                <a:spcPct val="107000"/>
              </a:lnSpc>
              <a:spcAft>
                <a:spcPts val="800"/>
              </a:spcAft>
            </a:pPr>
            <a:r>
              <a:rPr lang="en-GB" sz="1800" b="1" i="1" kern="1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Policy Focus Area 4: Improving public transport</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Our Vision for Improving Public Transport is:</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800"/>
              </a:spcAft>
            </a:pPr>
            <a:r>
              <a:rPr lang="en-GB" sz="1800" i="1"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“We will improve public transport</a:t>
            </a:r>
            <a:r>
              <a:rPr lang="en-GB" sz="1800" i="1" kern="100" dirty="0">
                <a:effectLst/>
                <a:latin typeface="Arial" panose="020B0604020202020204" pitchFamily="34" charset="0"/>
                <a:ea typeface="Calibri" panose="020F0502020204030204" pitchFamily="34" charset="0"/>
                <a:cs typeface="Calibri" panose="020F0502020204030204" pitchFamily="34" charset="0"/>
              </a:rPr>
              <a:t> so that all areas of the city have good and reliable public transport access. Key to this will be extending the bus network, ensuring effective and reliable early and late services when people need them, and upgrading high frequency bus services – in some cases into bus rapid transit services or possibly light rail transit systems. We will also work to upgrade heavy rail services where they play a local role or support our other policies. Not only will this result in a 50% or greater increase in bus patronage by 2030, it will also enhance the viability of public transport and protect its future.</a:t>
            </a:r>
            <a:r>
              <a:rPr lang="en-GB" sz="1800" i="1"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800"/>
              </a:spcAft>
            </a:pPr>
            <a:r>
              <a:rPr lang="en-US" sz="1800" i="1" kern="0" dirty="0">
                <a:effectLst/>
                <a:latin typeface="Arial" panose="020B0604020202020204" pitchFamily="34" charset="0"/>
                <a:ea typeface="Times New Roman" panose="02020603050405020304" pitchFamily="18" charset="0"/>
                <a:cs typeface="Calibri" panose="020F0502020204030204" pitchFamily="34" charset="0"/>
              </a:rPr>
              <a:t> </a:t>
            </a:r>
          </a:p>
          <a:p>
            <a:pPr fontAlgn="base">
              <a:lnSpc>
                <a:spcPct val="107000"/>
              </a:lnSpc>
              <a:spcAft>
                <a:spcPts val="800"/>
              </a:spcAft>
            </a:pPr>
            <a:r>
              <a:rPr lang="en-GB" sz="1800" kern="100" dirty="0">
                <a:effectLst/>
                <a:latin typeface="Arial" panose="020B0604020202020204" pitchFamily="34" charset="0"/>
                <a:ea typeface="Calibri" panose="020F0502020204030204" pitchFamily="34" charset="0"/>
                <a:cs typeface="Calibri" panose="020F0502020204030204" pitchFamily="34" charset="0"/>
              </a:rPr>
              <a:t>This vision is supported by 88% of respondents to Our Big Transport Conversation.</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i="1" kern="100" dirty="0">
                <a:effectLst/>
                <a:latin typeface="Arial" panose="020B0604020202020204" pitchFamily="34" charset="0"/>
                <a:ea typeface="Calibri" panose="020F0502020204030204" pitchFamily="34" charset="0"/>
                <a:cs typeface="Calibri" panose="020F0502020204030204" pitchFamily="34" charset="0"/>
              </a:rPr>
              <a:t>Our policies</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kern="100" dirty="0">
                <a:effectLst/>
                <a:latin typeface="Arial" panose="020B0604020202020204" pitchFamily="34" charset="0"/>
                <a:ea typeface="Calibri" panose="020F0502020204030204" pitchFamily="34" charset="0"/>
                <a:cs typeface="Calibri" panose="020F0502020204030204" pitchFamily="34" charset="0"/>
              </a:rPr>
              <a:t>Policy 4.1</a:t>
            </a:r>
            <a:r>
              <a:rPr lang="en-GB" sz="1800" kern="100" dirty="0">
                <a:effectLst/>
                <a:latin typeface="Arial" panose="020B0604020202020204" pitchFamily="34" charset="0"/>
                <a:ea typeface="Calibri" panose="020F0502020204030204" pitchFamily="34" charset="0"/>
                <a:cs typeface="Calibri" panose="020F0502020204030204" pitchFamily="34" charset="0"/>
              </a:rPr>
              <a:t> – Work with bus operators to create a comprehensive network of bus services, accessible to as many residents and visitors as possible, and providing services at weekends and for the night-time economy. Seek funding for and set challenging targets for increased bus network coverage, and ensure that all low-income areas are appropriately served. Ensure that all new development (10 or more dwellings) are designed for bus access, with appropriate service frequencies provided as early as possible after first occupancy. Consider alternative models of service provision (e.g. franchising) if it is not possible to achieve the desired network of services commercially.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kern="100" dirty="0">
                <a:effectLst/>
                <a:latin typeface="Arial" panose="020B0604020202020204" pitchFamily="34" charset="0"/>
                <a:ea typeface="Calibri" panose="020F0502020204030204" pitchFamily="34" charset="0"/>
                <a:cs typeface="Calibri" panose="020F0502020204030204" pitchFamily="34" charset="0"/>
              </a:rPr>
              <a:t>Policy 4.2</a:t>
            </a:r>
            <a:r>
              <a:rPr lang="en-GB" sz="1800" kern="100" dirty="0">
                <a:effectLst/>
                <a:latin typeface="Arial" panose="020B0604020202020204" pitchFamily="34" charset="0"/>
                <a:ea typeface="Calibri" panose="020F0502020204030204" pitchFamily="34" charset="0"/>
                <a:cs typeface="Calibri" panose="020F0502020204030204" pitchFamily="34" charset="0"/>
              </a:rPr>
              <a:t> - Use infrastructure design and network management to increase the reliability and efficiency of bus services. Set challenging targets for increased bus reliability. As a first step, develop a proposal for a dedicated priority route for buses (as part of the Movement and Place plan – see policy focus area 6), and other sustainable transport, across the city centre, including effective enforcement of existing regulations in Piccadilly and Pavement.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br>
              <a:rPr lang="en-GB" sz="1800" dirty="0">
                <a:effectLst/>
                <a:latin typeface="Calibri" panose="020F0502020204030204" pitchFamily="34" charset="0"/>
                <a:ea typeface="Calibri" panose="020F0502020204030204" pitchFamily="34" charset="0"/>
              </a:rPr>
            </a:br>
            <a:r>
              <a:rPr lang="en-GB" sz="1800" b="1"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marL="863599" lvl="1" indent="-431800" algn="l">
              <a:lnSpc>
                <a:spcPts val="5759"/>
              </a:lnSpc>
              <a:buFont typeface="Arial"/>
              <a:buChar char="•"/>
            </a:pPr>
            <a:endParaRPr lang="en-US" sz="3999" u="sng" dirty="0">
              <a:solidFill>
                <a:srgbClr val="000000"/>
              </a:solidFill>
              <a:latin typeface="Gill Sans Medium"/>
              <a:ea typeface="Gill Sans Medium"/>
              <a:cs typeface="Gill Sans Medium"/>
              <a:sym typeface="Gill Sans Medium"/>
            </a:endParaRPr>
          </a:p>
          <a:p>
            <a:pPr algn="l">
              <a:lnSpc>
                <a:spcPts val="5599"/>
              </a:lnSpc>
            </a:pPr>
            <a:endParaRPr lang="en-US" sz="3999" u="sng" dirty="0">
              <a:solidFill>
                <a:srgbClr val="000000"/>
              </a:solidFill>
              <a:latin typeface="Gill Sans Medium"/>
              <a:ea typeface="Gill Sans Medium"/>
              <a:cs typeface="Gill Sans Medium"/>
              <a:sym typeface="Gill Sans Medium"/>
            </a:endParaRPr>
          </a:p>
          <a:p>
            <a:pPr algn="l">
              <a:lnSpc>
                <a:spcPts val="5599"/>
              </a:lnSpc>
            </a:pPr>
            <a:endParaRPr lang="en-US" sz="3999" u="sng" dirty="0">
              <a:solidFill>
                <a:srgbClr val="000000"/>
              </a:solidFill>
              <a:latin typeface="Gill Sans Medium"/>
              <a:ea typeface="Gill Sans Medium"/>
              <a:cs typeface="Gill Sans Medium"/>
              <a:sym typeface="Gill Sans Medium"/>
            </a:endParaRPr>
          </a:p>
        </p:txBody>
      </p:sp>
    </p:spTree>
    <p:extLst>
      <p:ext uri="{BB962C8B-B14F-4D97-AF65-F5344CB8AC3E}">
        <p14:creationId xmlns:p14="http://schemas.microsoft.com/office/powerpoint/2010/main" val="4006241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8951" y="326457"/>
            <a:ext cx="13962725" cy="791050"/>
          </a:xfrm>
          <a:prstGeom prst="rect">
            <a:avLst/>
          </a:prstGeom>
        </p:spPr>
        <p:txBody>
          <a:bodyPr lIns="0" tIns="0" rIns="0" bIns="0" rtlCol="0" anchor="t">
            <a:spAutoFit/>
          </a:bodyPr>
          <a:lstStyle/>
          <a:p>
            <a:pPr algn="l">
              <a:lnSpc>
                <a:spcPts val="6719"/>
              </a:lnSpc>
            </a:pPr>
            <a:r>
              <a:rPr lang="en-US" sz="4800" dirty="0">
                <a:solidFill>
                  <a:srgbClr val="000000"/>
                </a:solidFill>
                <a:latin typeface="Gill Sans Bold"/>
                <a:ea typeface="Gill Sans Bold"/>
                <a:cs typeface="Gill Sans Bold"/>
                <a:sym typeface="Gill Sans Bold"/>
              </a:rPr>
              <a:t> Public Transport Policies</a:t>
            </a:r>
          </a:p>
        </p:txBody>
      </p:sp>
      <p:sp>
        <p:nvSpPr>
          <p:cNvPr id="8" name="Freeform 8"/>
          <p:cNvSpPr/>
          <p:nvPr/>
        </p:nvSpPr>
        <p:spPr>
          <a:xfrm>
            <a:off x="0" y="8527384"/>
            <a:ext cx="21031102" cy="1759616"/>
          </a:xfrm>
          <a:custGeom>
            <a:avLst/>
            <a:gdLst/>
            <a:ahLst/>
            <a:cxnLst/>
            <a:rect l="l" t="t" r="r" b="b"/>
            <a:pathLst>
              <a:path w="21031102" h="1759616">
                <a:moveTo>
                  <a:pt x="0" y="0"/>
                </a:moveTo>
                <a:lnTo>
                  <a:pt x="21031102" y="0"/>
                </a:lnTo>
                <a:lnTo>
                  <a:pt x="21031102" y="1759616"/>
                </a:lnTo>
                <a:lnTo>
                  <a:pt x="0" y="1759616"/>
                </a:lnTo>
                <a:lnTo>
                  <a:pt x="0" y="0"/>
                </a:lnTo>
                <a:close/>
              </a:path>
            </a:pathLst>
          </a:custGeom>
          <a:blipFill>
            <a:blip r:embed="rId2"/>
            <a:stretch>
              <a:fillRect/>
            </a:stretch>
          </a:blipFill>
        </p:spPr>
        <p:txBody>
          <a:bodyPr/>
          <a:lstStyle/>
          <a:p>
            <a:endParaRPr lang="en-GB"/>
          </a:p>
        </p:txBody>
      </p:sp>
      <p:sp>
        <p:nvSpPr>
          <p:cNvPr id="7" name="TextBox 4">
            <a:extLst>
              <a:ext uri="{FF2B5EF4-FFF2-40B4-BE49-F238E27FC236}">
                <a16:creationId xmlns:a16="http://schemas.microsoft.com/office/drawing/2014/main" id="{DC7C2B73-C3AA-797A-3FB7-B60861FFF0F5}"/>
              </a:ext>
            </a:extLst>
          </p:cNvPr>
          <p:cNvSpPr txBox="1"/>
          <p:nvPr/>
        </p:nvSpPr>
        <p:spPr>
          <a:xfrm>
            <a:off x="762000" y="1638300"/>
            <a:ext cx="17259300" cy="8382038"/>
          </a:xfrm>
          <a:prstGeom prst="rect">
            <a:avLst/>
          </a:prstGeom>
        </p:spPr>
        <p:txBody>
          <a:bodyPr lIns="0" tIns="0" rIns="0" bIns="0" rtlCol="0" anchor="t">
            <a:spAutoFit/>
          </a:bodyPr>
          <a:lstStyle/>
          <a:p>
            <a:pPr>
              <a:lnSpc>
                <a:spcPct val="107000"/>
              </a:lnSpc>
              <a:spcAft>
                <a:spcPts val="800"/>
              </a:spcAft>
            </a:pPr>
            <a:r>
              <a:rPr lang="en-GB" sz="1800" b="1" kern="100" dirty="0">
                <a:effectLst/>
                <a:latin typeface="Arial" panose="020B0604020202020204" pitchFamily="34" charset="0"/>
                <a:ea typeface="Calibri" panose="020F0502020204030204" pitchFamily="34" charset="0"/>
                <a:cs typeface="Calibri" panose="020F0502020204030204" pitchFamily="34" charset="0"/>
              </a:rPr>
              <a:t>Policy 4.3</a:t>
            </a:r>
            <a:r>
              <a:rPr lang="en-GB" sz="1800" kern="100" dirty="0">
                <a:effectLst/>
                <a:latin typeface="Arial" panose="020B0604020202020204" pitchFamily="34" charset="0"/>
                <a:ea typeface="Calibri" panose="020F0502020204030204" pitchFamily="34" charset="0"/>
                <a:cs typeface="Calibri" panose="020F0502020204030204" pitchFamily="34" charset="0"/>
              </a:rPr>
              <a:t> – Work with local communities to obtain funding to develop community transport schemes such as community minibuses, dial-a-ride and car clubs and share schemes, particularly to fill any gaps in the bus network. Consider the introduction of a shuttle bus in the </a:t>
            </a:r>
            <a:r>
              <a:rPr lang="en-GB" sz="1800" kern="100" dirty="0" err="1">
                <a:effectLst/>
                <a:latin typeface="Arial" panose="020B0604020202020204" pitchFamily="34" charset="0"/>
                <a:ea typeface="Calibri" panose="020F0502020204030204" pitchFamily="34" charset="0"/>
                <a:cs typeface="Calibri" panose="020F0502020204030204" pitchFamily="34" charset="0"/>
              </a:rPr>
              <a:t>footstreets</a:t>
            </a:r>
            <a:r>
              <a:rPr lang="en-GB" sz="1800" kern="100" dirty="0">
                <a:effectLst/>
                <a:latin typeface="Arial" panose="020B0604020202020204" pitchFamily="34" charset="0"/>
                <a:ea typeface="Calibri" panose="020F0502020204030204" pitchFamily="34" charset="0"/>
                <a:cs typeface="Calibri" panose="020F0502020204030204" pitchFamily="34" charset="0"/>
              </a:rPr>
              <a:t> area of the city centre.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kern="100" dirty="0">
                <a:effectLst/>
                <a:latin typeface="Arial" panose="020B0604020202020204" pitchFamily="34" charset="0"/>
                <a:ea typeface="Calibri" panose="020F0502020204030204" pitchFamily="34" charset="0"/>
                <a:cs typeface="Calibri" panose="020F0502020204030204" pitchFamily="34" charset="0"/>
              </a:rPr>
              <a:t>Policy 4.4</a:t>
            </a:r>
            <a:r>
              <a:rPr lang="en-GB" sz="1800" kern="100" dirty="0">
                <a:effectLst/>
                <a:latin typeface="Arial" panose="020B0604020202020204" pitchFamily="34" charset="0"/>
                <a:ea typeface="Calibri" panose="020F0502020204030204" pitchFamily="34" charset="0"/>
                <a:cs typeface="Calibri" panose="020F0502020204030204" pitchFamily="34" charset="0"/>
              </a:rPr>
              <a:t> – Work with Park &amp; Ride operators to deliver an enhanced commercially viable service with the aim of increasing the use of Park &amp; Ride buses, and develop Park and Ride sites as access hubs for local communities and villages and for inter-urban buses and coaches. Use all tools available including infrastructure design, network management, route planning and car parking charges to drive up patronage and maximise the reliability and efficiency of the Park and Ride services.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kern="100" dirty="0">
                <a:effectLst/>
                <a:latin typeface="Arial" panose="020B0604020202020204" pitchFamily="34" charset="0"/>
                <a:ea typeface="Calibri" panose="020F0502020204030204" pitchFamily="34" charset="0"/>
                <a:cs typeface="Calibri" panose="020F0502020204030204" pitchFamily="34" charset="0"/>
              </a:rPr>
              <a:t>Policy 4.5</a:t>
            </a:r>
            <a:r>
              <a:rPr lang="en-GB" sz="1800" kern="100" dirty="0">
                <a:effectLst/>
                <a:latin typeface="Arial" panose="020B0604020202020204" pitchFamily="34" charset="0"/>
                <a:ea typeface="Calibri" panose="020F0502020204030204" pitchFamily="34" charset="0"/>
                <a:cs typeface="Calibri" panose="020F0502020204030204" pitchFamily="34" charset="0"/>
              </a:rPr>
              <a:t> – Develop a rail strategy to guide the approach to rail investment and priorities within York, with the aim of increasing passenger numbers on rail services and identifying opportunities for enhanced or new routes and services.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kern="100" dirty="0">
                <a:effectLst/>
                <a:latin typeface="Arial" panose="020B0604020202020204" pitchFamily="34" charset="0"/>
                <a:ea typeface="Calibri" panose="020F0502020204030204" pitchFamily="34" charset="0"/>
                <a:cs typeface="Calibri" panose="020F0502020204030204" pitchFamily="34" charset="0"/>
              </a:rPr>
              <a:t>Policy 4.6</a:t>
            </a:r>
            <a:r>
              <a:rPr lang="en-GB" sz="1800" kern="100" dirty="0">
                <a:effectLst/>
                <a:latin typeface="Arial" panose="020B0604020202020204" pitchFamily="34" charset="0"/>
                <a:ea typeface="Calibri" panose="020F0502020204030204" pitchFamily="34" charset="0"/>
                <a:cs typeface="Calibri" panose="020F0502020204030204" pitchFamily="34" charset="0"/>
              </a:rPr>
              <a:t> – Ensure that the redesign of the Railway Station makes it more sustainable, better able to support walking, wheeling, cycling and buses, and less dependent on car access. Ensure that Poppleton and the proposed station at </a:t>
            </a:r>
            <a:r>
              <a:rPr lang="en-GB" sz="1800" kern="100" dirty="0" err="1">
                <a:effectLst/>
                <a:latin typeface="Arial" panose="020B0604020202020204" pitchFamily="34" charset="0"/>
                <a:ea typeface="Calibri" panose="020F0502020204030204" pitchFamily="34" charset="0"/>
                <a:cs typeface="Calibri" panose="020F0502020204030204" pitchFamily="34" charset="0"/>
              </a:rPr>
              <a:t>Haxby</a:t>
            </a:r>
            <a:r>
              <a:rPr lang="en-GB" sz="1800" kern="100" dirty="0">
                <a:effectLst/>
                <a:latin typeface="Arial" panose="020B0604020202020204" pitchFamily="34" charset="0"/>
                <a:ea typeface="Calibri" panose="020F0502020204030204" pitchFamily="34" charset="0"/>
                <a:cs typeface="Calibri" panose="020F0502020204030204" pitchFamily="34" charset="0"/>
              </a:rPr>
              <a:t> are at the centre of effective walk/ wheel/ cycle/ bus networks.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kern="100" dirty="0">
                <a:effectLst/>
                <a:latin typeface="Arial" panose="020B0604020202020204" pitchFamily="34" charset="0"/>
                <a:ea typeface="Calibri" panose="020F0502020204030204" pitchFamily="34" charset="0"/>
                <a:cs typeface="Calibri" panose="020F0502020204030204" pitchFamily="34" charset="0"/>
              </a:rPr>
              <a:t>Policy 4.7</a:t>
            </a:r>
            <a:r>
              <a:rPr lang="en-GB" sz="1800" kern="100" dirty="0">
                <a:effectLst/>
                <a:latin typeface="Arial" panose="020B0604020202020204" pitchFamily="34" charset="0"/>
                <a:ea typeface="Calibri" panose="020F0502020204030204" pitchFamily="34" charset="0"/>
                <a:cs typeface="Calibri" panose="020F0502020204030204" pitchFamily="34" charset="0"/>
              </a:rPr>
              <a:t> – Enable multi-modal journeys, using all opportunities to improve interchange facilities across the bus network (such as cycle parking provision and shelters) and work with stakeholders to explore multi-operator ticketing, and provision for cycles, wheelchairs and mobility aids on buses and trains.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kern="100" dirty="0">
                <a:effectLst/>
                <a:latin typeface="Arial" panose="020B0604020202020204" pitchFamily="34" charset="0"/>
                <a:ea typeface="Calibri" panose="020F0502020204030204" pitchFamily="34" charset="0"/>
                <a:cs typeface="Calibri" panose="020F0502020204030204" pitchFamily="34" charset="0"/>
              </a:rPr>
              <a:t>Policy 4.8</a:t>
            </a:r>
            <a:r>
              <a:rPr lang="en-GB" sz="1800" kern="100" dirty="0">
                <a:effectLst/>
                <a:latin typeface="Arial" panose="020B0604020202020204" pitchFamily="34" charset="0"/>
                <a:ea typeface="Calibri" panose="020F0502020204030204" pitchFamily="34" charset="0"/>
                <a:cs typeface="Calibri" panose="020F0502020204030204" pitchFamily="34" charset="0"/>
              </a:rPr>
              <a:t> – Develop an integrated fares policy for all road-based public transport which encourages and rewards frequent use and makes bus use affordable for young people and low-income households.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kern="100" dirty="0">
                <a:effectLst/>
                <a:latin typeface="Arial" panose="020B0604020202020204" pitchFamily="34" charset="0"/>
                <a:ea typeface="Calibri" panose="020F0502020204030204" pitchFamily="34" charset="0"/>
                <a:cs typeface="Calibri" panose="020F0502020204030204" pitchFamily="34" charset="0"/>
              </a:rPr>
              <a:t>Policy 4.9</a:t>
            </a:r>
            <a:r>
              <a:rPr lang="en-GB" sz="1800" kern="100" dirty="0">
                <a:effectLst/>
                <a:latin typeface="Arial" panose="020B0604020202020204" pitchFamily="34" charset="0"/>
                <a:ea typeface="Calibri" panose="020F0502020204030204" pitchFamily="34" charset="0"/>
                <a:cs typeface="Calibri" panose="020F0502020204030204" pitchFamily="34" charset="0"/>
              </a:rPr>
              <a:t> – Work with the taxi/ private hire trades to encourage greater provision of wheelchair accessible, low emission vehicles in York.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kern="100" dirty="0">
                <a:effectLst/>
                <a:latin typeface="Arial" panose="020B0604020202020204" pitchFamily="34" charset="0"/>
                <a:ea typeface="Calibri" panose="020F0502020204030204" pitchFamily="34" charset="0"/>
                <a:cs typeface="Calibri" panose="020F0502020204030204" pitchFamily="34" charset="0"/>
              </a:rPr>
              <a:t>Policy 4.10</a:t>
            </a:r>
            <a:r>
              <a:rPr lang="en-GB" sz="1800" kern="100" dirty="0">
                <a:effectLst/>
                <a:latin typeface="Arial" panose="020B0604020202020204" pitchFamily="34" charset="0"/>
                <a:ea typeface="Calibri" panose="020F0502020204030204" pitchFamily="34" charset="0"/>
                <a:cs typeface="Calibri" panose="020F0502020204030204" pitchFamily="34" charset="0"/>
              </a:rPr>
              <a:t> – Consider the scope for providing water-based access to York city centre</a:t>
            </a:r>
            <a:r>
              <a:rPr lang="en-GB" sz="1800" kern="100" dirty="0">
                <a:solidFill>
                  <a:srgbClr val="FF0000"/>
                </a:solidFill>
                <a:effectLst/>
                <a:latin typeface="Arial" panose="020B0604020202020204" pitchFamily="34" charset="0"/>
                <a:ea typeface="Calibri" panose="020F0502020204030204" pitchFamily="34" charset="0"/>
                <a:cs typeface="Calibri" panose="020F0502020204030204" pitchFamily="34" charset="0"/>
              </a:rPr>
              <a:t> </a:t>
            </a:r>
            <a:r>
              <a:rPr lang="en-GB" sz="1800" kern="100" dirty="0">
                <a:effectLst/>
                <a:latin typeface="Arial" panose="020B0604020202020204" pitchFamily="34" charset="0"/>
                <a:ea typeface="Calibri" panose="020F0502020204030204" pitchFamily="34" charset="0"/>
                <a:cs typeface="Calibri" panose="020F0502020204030204" pitchFamily="34" charset="0"/>
              </a:rPr>
              <a:t>– e.g. using the existing tour boat service or water taxis – to provide an attractive alternative to driving into York for visitors.</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br>
              <a:rPr lang="en-GB" sz="1800" dirty="0">
                <a:effectLst/>
                <a:latin typeface="Calibri" panose="020F0502020204030204" pitchFamily="34" charset="0"/>
                <a:ea typeface="Calibri" panose="020F0502020204030204" pitchFamily="34" charset="0"/>
              </a:rPr>
            </a:br>
            <a:r>
              <a:rPr lang="en-GB" sz="1800" b="1"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marL="863599" lvl="1" indent="-431800" algn="l">
              <a:lnSpc>
                <a:spcPts val="5759"/>
              </a:lnSpc>
              <a:buFont typeface="Arial"/>
              <a:buChar char="•"/>
            </a:pPr>
            <a:endParaRPr lang="en-US" sz="3999" u="sng" dirty="0">
              <a:solidFill>
                <a:srgbClr val="000000"/>
              </a:solidFill>
              <a:latin typeface="Gill Sans Medium"/>
              <a:ea typeface="Gill Sans Medium"/>
              <a:cs typeface="Gill Sans Medium"/>
              <a:sym typeface="Gill Sans Medium"/>
            </a:endParaRPr>
          </a:p>
          <a:p>
            <a:pPr algn="l">
              <a:lnSpc>
                <a:spcPts val="5599"/>
              </a:lnSpc>
            </a:pPr>
            <a:endParaRPr lang="en-US" sz="3999" u="sng" dirty="0">
              <a:solidFill>
                <a:srgbClr val="000000"/>
              </a:solidFill>
              <a:latin typeface="Gill Sans Medium"/>
              <a:ea typeface="Gill Sans Medium"/>
              <a:cs typeface="Gill Sans Medium"/>
              <a:sym typeface="Gill Sans Medium"/>
            </a:endParaRPr>
          </a:p>
          <a:p>
            <a:pPr algn="l">
              <a:lnSpc>
                <a:spcPts val="5599"/>
              </a:lnSpc>
            </a:pPr>
            <a:endParaRPr lang="en-US" sz="3999" u="sng" dirty="0">
              <a:solidFill>
                <a:srgbClr val="000000"/>
              </a:solidFill>
              <a:latin typeface="Gill Sans Medium"/>
              <a:ea typeface="Gill Sans Medium"/>
              <a:cs typeface="Gill Sans Medium"/>
              <a:sym typeface="Gill Sans Medium"/>
            </a:endParaRPr>
          </a:p>
        </p:txBody>
      </p:sp>
    </p:spTree>
    <p:extLst>
      <p:ext uri="{BB962C8B-B14F-4D97-AF65-F5344CB8AC3E}">
        <p14:creationId xmlns:p14="http://schemas.microsoft.com/office/powerpoint/2010/main" val="363498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419070"/>
            <a:ext cx="23516139" cy="1967533"/>
          </a:xfrm>
          <a:custGeom>
            <a:avLst/>
            <a:gdLst/>
            <a:ahLst/>
            <a:cxnLst/>
            <a:rect l="l" t="t" r="r" b="b"/>
            <a:pathLst>
              <a:path w="23516139" h="1967533">
                <a:moveTo>
                  <a:pt x="0" y="0"/>
                </a:moveTo>
                <a:lnTo>
                  <a:pt x="23516139" y="0"/>
                </a:lnTo>
                <a:lnTo>
                  <a:pt x="23516139" y="1967533"/>
                </a:lnTo>
                <a:lnTo>
                  <a:pt x="0" y="1967533"/>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028700" y="838200"/>
            <a:ext cx="13962725" cy="916239"/>
          </a:xfrm>
          <a:prstGeom prst="rect">
            <a:avLst/>
          </a:prstGeom>
        </p:spPr>
        <p:txBody>
          <a:bodyPr lIns="0" tIns="0" rIns="0" bIns="0" rtlCol="0" anchor="t">
            <a:spAutoFit/>
          </a:bodyPr>
          <a:lstStyle/>
          <a:p>
            <a:pPr algn="l">
              <a:lnSpc>
                <a:spcPts val="6719"/>
              </a:lnSpc>
            </a:pPr>
            <a:r>
              <a:rPr lang="en-US" sz="4800">
                <a:solidFill>
                  <a:srgbClr val="000000"/>
                </a:solidFill>
                <a:latin typeface="Gill Sans Bold"/>
                <a:ea typeface="Gill Sans Bold"/>
                <a:cs typeface="Gill Sans Bold"/>
                <a:sym typeface="Gill Sans Bold"/>
              </a:rPr>
              <a:t>What is next</a:t>
            </a:r>
          </a:p>
        </p:txBody>
      </p:sp>
      <p:sp>
        <p:nvSpPr>
          <p:cNvPr id="4" name="Freeform 4"/>
          <p:cNvSpPr/>
          <p:nvPr/>
        </p:nvSpPr>
        <p:spPr>
          <a:xfrm>
            <a:off x="13794587" y="508671"/>
            <a:ext cx="3464713" cy="1475783"/>
          </a:xfrm>
          <a:custGeom>
            <a:avLst/>
            <a:gdLst/>
            <a:ahLst/>
            <a:cxnLst/>
            <a:rect l="l" t="t" r="r" b="b"/>
            <a:pathLst>
              <a:path w="3464713" h="1475783">
                <a:moveTo>
                  <a:pt x="0" y="0"/>
                </a:moveTo>
                <a:lnTo>
                  <a:pt x="3464713" y="0"/>
                </a:lnTo>
                <a:lnTo>
                  <a:pt x="3464713" y="1475783"/>
                </a:lnTo>
                <a:lnTo>
                  <a:pt x="0" y="1475783"/>
                </a:lnTo>
                <a:lnTo>
                  <a:pt x="0" y="0"/>
                </a:lnTo>
                <a:close/>
              </a:path>
            </a:pathLst>
          </a:custGeom>
          <a:blipFill>
            <a:blip r:embed="rId3"/>
            <a:stretch>
              <a:fillRect/>
            </a:stretch>
          </a:blipFill>
        </p:spPr>
        <p:txBody>
          <a:bodyPr/>
          <a:lstStyle/>
          <a:p>
            <a:endParaRPr lang="en-GB"/>
          </a:p>
        </p:txBody>
      </p:sp>
      <p:sp>
        <p:nvSpPr>
          <p:cNvPr id="5" name="AutoShape 5"/>
          <p:cNvSpPr/>
          <p:nvPr/>
        </p:nvSpPr>
        <p:spPr>
          <a:xfrm>
            <a:off x="5996079" y="3583102"/>
            <a:ext cx="1549339" cy="0"/>
          </a:xfrm>
          <a:prstGeom prst="line">
            <a:avLst/>
          </a:prstGeom>
          <a:ln w="38100" cap="flat">
            <a:solidFill>
              <a:srgbClr val="000000"/>
            </a:solidFill>
            <a:prstDash val="sysDash"/>
            <a:headEnd type="none" w="sm" len="sm"/>
            <a:tailEnd type="none" w="sm" len="sm"/>
          </a:ln>
        </p:spPr>
        <p:txBody>
          <a:bodyPr/>
          <a:lstStyle/>
          <a:p>
            <a:endParaRPr lang="en-GB"/>
          </a:p>
        </p:txBody>
      </p:sp>
      <p:grpSp>
        <p:nvGrpSpPr>
          <p:cNvPr id="6" name="Group 6"/>
          <p:cNvGrpSpPr/>
          <p:nvPr/>
        </p:nvGrpSpPr>
        <p:grpSpPr>
          <a:xfrm>
            <a:off x="2958388" y="2854911"/>
            <a:ext cx="3086100" cy="1399082"/>
            <a:chOff x="0" y="0"/>
            <a:chExt cx="812800" cy="368483"/>
          </a:xfrm>
        </p:grpSpPr>
        <p:sp>
          <p:nvSpPr>
            <p:cNvPr id="7" name="Freeform 7"/>
            <p:cNvSpPr/>
            <p:nvPr/>
          </p:nvSpPr>
          <p:spPr>
            <a:xfrm>
              <a:off x="0" y="0"/>
              <a:ext cx="812800" cy="368482"/>
            </a:xfrm>
            <a:custGeom>
              <a:avLst/>
              <a:gdLst/>
              <a:ahLst/>
              <a:cxnLst/>
              <a:rect l="l" t="t" r="r" b="b"/>
              <a:pathLst>
                <a:path w="812800" h="368482">
                  <a:moveTo>
                    <a:pt x="127941" y="0"/>
                  </a:moveTo>
                  <a:lnTo>
                    <a:pt x="684859" y="0"/>
                  </a:lnTo>
                  <a:cubicBezTo>
                    <a:pt x="718791" y="0"/>
                    <a:pt x="751333" y="13479"/>
                    <a:pt x="775327" y="37473"/>
                  </a:cubicBezTo>
                  <a:cubicBezTo>
                    <a:pt x="799321" y="61467"/>
                    <a:pt x="812800" y="94009"/>
                    <a:pt x="812800" y="127941"/>
                  </a:cubicBezTo>
                  <a:lnTo>
                    <a:pt x="812800" y="240542"/>
                  </a:lnTo>
                  <a:cubicBezTo>
                    <a:pt x="812800" y="311201"/>
                    <a:pt x="755519" y="368482"/>
                    <a:pt x="684859" y="368482"/>
                  </a:cubicBezTo>
                  <a:lnTo>
                    <a:pt x="127941" y="368482"/>
                  </a:lnTo>
                  <a:cubicBezTo>
                    <a:pt x="94009" y="368482"/>
                    <a:pt x="61467" y="355003"/>
                    <a:pt x="37473" y="331010"/>
                  </a:cubicBezTo>
                  <a:cubicBezTo>
                    <a:pt x="13479" y="307016"/>
                    <a:pt x="0" y="274474"/>
                    <a:pt x="0" y="240542"/>
                  </a:cubicBezTo>
                  <a:lnTo>
                    <a:pt x="0" y="127941"/>
                  </a:lnTo>
                  <a:cubicBezTo>
                    <a:pt x="0" y="94009"/>
                    <a:pt x="13479" y="61467"/>
                    <a:pt x="37473" y="37473"/>
                  </a:cubicBezTo>
                  <a:cubicBezTo>
                    <a:pt x="61467" y="13479"/>
                    <a:pt x="94009" y="0"/>
                    <a:pt x="127941" y="0"/>
                  </a:cubicBezTo>
                  <a:close/>
                </a:path>
              </a:pathLst>
            </a:custGeom>
            <a:solidFill>
              <a:srgbClr val="AFB6BD"/>
            </a:solidFill>
          </p:spPr>
          <p:txBody>
            <a:bodyPr/>
            <a:lstStyle/>
            <a:p>
              <a:endParaRPr lang="en-GB"/>
            </a:p>
          </p:txBody>
        </p:sp>
        <p:sp>
          <p:nvSpPr>
            <p:cNvPr id="8" name="TextBox 8"/>
            <p:cNvSpPr txBox="1"/>
            <p:nvPr/>
          </p:nvSpPr>
          <p:spPr>
            <a:xfrm>
              <a:off x="0" y="-76200"/>
              <a:ext cx="812800" cy="444683"/>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10742582" y="3564052"/>
            <a:ext cx="1549339" cy="0"/>
          </a:xfrm>
          <a:prstGeom prst="line">
            <a:avLst/>
          </a:prstGeom>
          <a:ln w="38100" cap="flat">
            <a:solidFill>
              <a:srgbClr val="000000"/>
            </a:solidFill>
            <a:prstDash val="sysDash"/>
            <a:headEnd type="none" w="sm" len="sm"/>
            <a:tailEnd type="none" w="sm" len="sm"/>
          </a:ln>
        </p:spPr>
        <p:txBody>
          <a:bodyPr/>
          <a:lstStyle/>
          <a:p>
            <a:endParaRPr lang="en-GB"/>
          </a:p>
        </p:txBody>
      </p:sp>
      <p:grpSp>
        <p:nvGrpSpPr>
          <p:cNvPr id="10" name="Group 10"/>
          <p:cNvGrpSpPr/>
          <p:nvPr/>
        </p:nvGrpSpPr>
        <p:grpSpPr>
          <a:xfrm>
            <a:off x="7545418" y="2854911"/>
            <a:ext cx="3308228" cy="1284303"/>
            <a:chOff x="0" y="0"/>
            <a:chExt cx="871303" cy="338253"/>
          </a:xfrm>
        </p:grpSpPr>
        <p:sp>
          <p:nvSpPr>
            <p:cNvPr id="11" name="Freeform 11"/>
            <p:cNvSpPr/>
            <p:nvPr/>
          </p:nvSpPr>
          <p:spPr>
            <a:xfrm>
              <a:off x="0" y="0"/>
              <a:ext cx="871303" cy="338253"/>
            </a:xfrm>
            <a:custGeom>
              <a:avLst/>
              <a:gdLst/>
              <a:ahLst/>
              <a:cxnLst/>
              <a:rect l="l" t="t" r="r" b="b"/>
              <a:pathLst>
                <a:path w="871303" h="338253">
                  <a:moveTo>
                    <a:pt x="119350" y="0"/>
                  </a:moveTo>
                  <a:lnTo>
                    <a:pt x="751953" y="0"/>
                  </a:lnTo>
                  <a:cubicBezTo>
                    <a:pt x="783606" y="0"/>
                    <a:pt x="813963" y="12574"/>
                    <a:pt x="836346" y="34957"/>
                  </a:cubicBezTo>
                  <a:cubicBezTo>
                    <a:pt x="858729" y="57339"/>
                    <a:pt x="871303" y="87697"/>
                    <a:pt x="871303" y="119350"/>
                  </a:cubicBezTo>
                  <a:lnTo>
                    <a:pt x="871303" y="218903"/>
                  </a:lnTo>
                  <a:cubicBezTo>
                    <a:pt x="871303" y="250556"/>
                    <a:pt x="858729" y="280913"/>
                    <a:pt x="836346" y="303296"/>
                  </a:cubicBezTo>
                  <a:cubicBezTo>
                    <a:pt x="813963" y="325678"/>
                    <a:pt x="783606" y="338253"/>
                    <a:pt x="751953" y="338253"/>
                  </a:cubicBezTo>
                  <a:lnTo>
                    <a:pt x="119350" y="338253"/>
                  </a:lnTo>
                  <a:cubicBezTo>
                    <a:pt x="87697" y="338253"/>
                    <a:pt x="57339" y="325678"/>
                    <a:pt x="34957" y="303296"/>
                  </a:cubicBezTo>
                  <a:cubicBezTo>
                    <a:pt x="12574" y="280913"/>
                    <a:pt x="0" y="250556"/>
                    <a:pt x="0" y="218903"/>
                  </a:cubicBezTo>
                  <a:lnTo>
                    <a:pt x="0" y="119350"/>
                  </a:lnTo>
                  <a:cubicBezTo>
                    <a:pt x="0" y="87697"/>
                    <a:pt x="12574" y="57339"/>
                    <a:pt x="34957" y="34957"/>
                  </a:cubicBezTo>
                  <a:cubicBezTo>
                    <a:pt x="57339" y="12574"/>
                    <a:pt x="87697" y="0"/>
                    <a:pt x="119350" y="0"/>
                  </a:cubicBezTo>
                  <a:close/>
                </a:path>
              </a:pathLst>
            </a:custGeom>
            <a:solidFill>
              <a:srgbClr val="AFB6BD"/>
            </a:solidFill>
          </p:spPr>
          <p:txBody>
            <a:bodyPr/>
            <a:lstStyle/>
            <a:p>
              <a:endParaRPr lang="en-GB"/>
            </a:p>
          </p:txBody>
        </p:sp>
        <p:sp>
          <p:nvSpPr>
            <p:cNvPr id="12" name="TextBox 12"/>
            <p:cNvSpPr txBox="1"/>
            <p:nvPr/>
          </p:nvSpPr>
          <p:spPr>
            <a:xfrm>
              <a:off x="0" y="-76200"/>
              <a:ext cx="871303" cy="414453"/>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2291921" y="2973151"/>
            <a:ext cx="3086100" cy="1124825"/>
            <a:chOff x="0" y="0"/>
            <a:chExt cx="812800" cy="296250"/>
          </a:xfrm>
        </p:grpSpPr>
        <p:sp>
          <p:nvSpPr>
            <p:cNvPr id="14" name="Freeform 14"/>
            <p:cNvSpPr/>
            <p:nvPr/>
          </p:nvSpPr>
          <p:spPr>
            <a:xfrm>
              <a:off x="0" y="0"/>
              <a:ext cx="812800" cy="296250"/>
            </a:xfrm>
            <a:custGeom>
              <a:avLst/>
              <a:gdLst/>
              <a:ahLst/>
              <a:cxnLst/>
              <a:rect l="l" t="t" r="r" b="b"/>
              <a:pathLst>
                <a:path w="812800" h="296250">
                  <a:moveTo>
                    <a:pt x="127941" y="0"/>
                  </a:moveTo>
                  <a:lnTo>
                    <a:pt x="684859" y="0"/>
                  </a:lnTo>
                  <a:cubicBezTo>
                    <a:pt x="718791" y="0"/>
                    <a:pt x="751333" y="13479"/>
                    <a:pt x="775327" y="37473"/>
                  </a:cubicBezTo>
                  <a:cubicBezTo>
                    <a:pt x="799321" y="61467"/>
                    <a:pt x="812800" y="94009"/>
                    <a:pt x="812800" y="127941"/>
                  </a:cubicBezTo>
                  <a:lnTo>
                    <a:pt x="812800" y="168310"/>
                  </a:lnTo>
                  <a:cubicBezTo>
                    <a:pt x="812800" y="202242"/>
                    <a:pt x="799321" y="234784"/>
                    <a:pt x="775327" y="258777"/>
                  </a:cubicBezTo>
                  <a:cubicBezTo>
                    <a:pt x="751333" y="282771"/>
                    <a:pt x="718791" y="296250"/>
                    <a:pt x="684859" y="296250"/>
                  </a:cubicBezTo>
                  <a:lnTo>
                    <a:pt x="127941" y="296250"/>
                  </a:lnTo>
                  <a:cubicBezTo>
                    <a:pt x="94009" y="296250"/>
                    <a:pt x="61467" y="282771"/>
                    <a:pt x="37473" y="258777"/>
                  </a:cubicBezTo>
                  <a:cubicBezTo>
                    <a:pt x="13479" y="234784"/>
                    <a:pt x="0" y="202242"/>
                    <a:pt x="0" y="168310"/>
                  </a:cubicBezTo>
                  <a:lnTo>
                    <a:pt x="0" y="127941"/>
                  </a:lnTo>
                  <a:cubicBezTo>
                    <a:pt x="0" y="94009"/>
                    <a:pt x="13479" y="61467"/>
                    <a:pt x="37473" y="37473"/>
                  </a:cubicBezTo>
                  <a:cubicBezTo>
                    <a:pt x="61467" y="13479"/>
                    <a:pt x="94009" y="0"/>
                    <a:pt x="127941" y="0"/>
                  </a:cubicBezTo>
                  <a:close/>
                </a:path>
              </a:pathLst>
            </a:custGeom>
            <a:solidFill>
              <a:srgbClr val="AFB6BD"/>
            </a:solidFill>
          </p:spPr>
          <p:txBody>
            <a:bodyPr/>
            <a:lstStyle/>
            <a:p>
              <a:endParaRPr lang="en-GB"/>
            </a:p>
          </p:txBody>
        </p:sp>
        <p:sp>
          <p:nvSpPr>
            <p:cNvPr id="15" name="TextBox 15"/>
            <p:cNvSpPr txBox="1"/>
            <p:nvPr/>
          </p:nvSpPr>
          <p:spPr>
            <a:xfrm>
              <a:off x="0" y="-76200"/>
              <a:ext cx="812800" cy="37245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2909979" y="3115852"/>
            <a:ext cx="3086100" cy="982124"/>
          </a:xfrm>
          <a:prstGeom prst="rect">
            <a:avLst/>
          </a:prstGeom>
        </p:spPr>
        <p:txBody>
          <a:bodyPr lIns="0" tIns="0" rIns="0" bIns="0" rtlCol="0" anchor="t">
            <a:spAutoFit/>
          </a:bodyPr>
          <a:lstStyle/>
          <a:p>
            <a:pPr algn="ctr">
              <a:lnSpc>
                <a:spcPts val="3439"/>
              </a:lnSpc>
            </a:pPr>
            <a:r>
              <a:rPr lang="en-US" sz="3999">
                <a:solidFill>
                  <a:srgbClr val="000000"/>
                </a:solidFill>
                <a:latin typeface="Gill Sans Medium"/>
                <a:ea typeface="Gill Sans Medium"/>
                <a:cs typeface="Gill Sans Medium"/>
                <a:sym typeface="Gill Sans Medium"/>
              </a:rPr>
              <a:t>July </a:t>
            </a:r>
          </a:p>
          <a:p>
            <a:pPr algn="ctr">
              <a:lnSpc>
                <a:spcPts val="3439"/>
              </a:lnSpc>
            </a:pPr>
            <a:r>
              <a:rPr lang="en-US" sz="3999">
                <a:solidFill>
                  <a:srgbClr val="000000"/>
                </a:solidFill>
                <a:latin typeface="Gill Sans Medium"/>
                <a:ea typeface="Gill Sans Medium"/>
                <a:cs typeface="Gill Sans Medium"/>
                <a:sym typeface="Gill Sans Medium"/>
              </a:rPr>
              <a:t>Executive</a:t>
            </a:r>
          </a:p>
        </p:txBody>
      </p:sp>
      <p:sp>
        <p:nvSpPr>
          <p:cNvPr id="17" name="TextBox 17"/>
          <p:cNvSpPr txBox="1"/>
          <p:nvPr/>
        </p:nvSpPr>
        <p:spPr>
          <a:xfrm>
            <a:off x="7545418" y="3115852"/>
            <a:ext cx="3086100" cy="982124"/>
          </a:xfrm>
          <a:prstGeom prst="rect">
            <a:avLst/>
          </a:prstGeom>
        </p:spPr>
        <p:txBody>
          <a:bodyPr lIns="0" tIns="0" rIns="0" bIns="0" rtlCol="0" anchor="t">
            <a:spAutoFit/>
          </a:bodyPr>
          <a:lstStyle/>
          <a:p>
            <a:pPr algn="ctr">
              <a:lnSpc>
                <a:spcPts val="3439"/>
              </a:lnSpc>
            </a:pPr>
            <a:r>
              <a:rPr lang="en-US" sz="3999">
                <a:solidFill>
                  <a:srgbClr val="000000"/>
                </a:solidFill>
                <a:latin typeface="Gill Sans Medium"/>
                <a:ea typeface="Gill Sans Medium"/>
                <a:cs typeface="Gill Sans Medium"/>
                <a:sym typeface="Gill Sans Medium"/>
              </a:rPr>
              <a:t>Autumn</a:t>
            </a:r>
          </a:p>
          <a:p>
            <a:pPr algn="ctr">
              <a:lnSpc>
                <a:spcPts val="3439"/>
              </a:lnSpc>
            </a:pPr>
            <a:r>
              <a:rPr lang="en-US" sz="3999">
                <a:solidFill>
                  <a:srgbClr val="000000"/>
                </a:solidFill>
                <a:latin typeface="Gill Sans Medium"/>
                <a:ea typeface="Gill Sans Medium"/>
                <a:cs typeface="Gill Sans Medium"/>
                <a:sym typeface="Gill Sans Medium"/>
              </a:rPr>
              <a:t>Executive</a:t>
            </a:r>
          </a:p>
        </p:txBody>
      </p:sp>
      <p:sp>
        <p:nvSpPr>
          <p:cNvPr id="18" name="TextBox 18"/>
          <p:cNvSpPr txBox="1"/>
          <p:nvPr/>
        </p:nvSpPr>
        <p:spPr>
          <a:xfrm>
            <a:off x="12290890" y="3068314"/>
            <a:ext cx="3086100" cy="982124"/>
          </a:xfrm>
          <a:prstGeom prst="rect">
            <a:avLst/>
          </a:prstGeom>
        </p:spPr>
        <p:txBody>
          <a:bodyPr lIns="0" tIns="0" rIns="0" bIns="0" rtlCol="0" anchor="t">
            <a:spAutoFit/>
          </a:bodyPr>
          <a:lstStyle/>
          <a:p>
            <a:pPr algn="ctr">
              <a:lnSpc>
                <a:spcPts val="3439"/>
              </a:lnSpc>
            </a:pPr>
            <a:r>
              <a:rPr lang="en-US" sz="3999">
                <a:solidFill>
                  <a:srgbClr val="000000"/>
                </a:solidFill>
                <a:latin typeface="Gill Sans Medium"/>
                <a:ea typeface="Gill Sans Medium"/>
                <a:cs typeface="Gill Sans Medium"/>
                <a:sym typeface="Gill Sans Medium"/>
              </a:rPr>
              <a:t>Delivery of ‘quick wins’</a:t>
            </a:r>
          </a:p>
        </p:txBody>
      </p:sp>
      <p:sp>
        <p:nvSpPr>
          <p:cNvPr id="19" name="AutoShape 19"/>
          <p:cNvSpPr/>
          <p:nvPr/>
        </p:nvSpPr>
        <p:spPr>
          <a:xfrm>
            <a:off x="4448877" y="5925771"/>
            <a:ext cx="9390247" cy="0"/>
          </a:xfrm>
          <a:prstGeom prst="line">
            <a:avLst/>
          </a:prstGeom>
          <a:ln w="38100" cap="flat">
            <a:solidFill>
              <a:srgbClr val="000000"/>
            </a:solidFill>
            <a:prstDash val="solid"/>
            <a:headEnd type="none" w="sm" len="sm"/>
            <a:tailEnd type="none" w="sm" len="sm"/>
          </a:ln>
        </p:spPr>
        <p:txBody>
          <a:bodyPr/>
          <a:lstStyle/>
          <a:p>
            <a:endParaRPr lang="en-GB"/>
          </a:p>
        </p:txBody>
      </p:sp>
      <p:sp>
        <p:nvSpPr>
          <p:cNvPr id="20" name="AutoShape 20"/>
          <p:cNvSpPr/>
          <p:nvPr/>
        </p:nvSpPr>
        <p:spPr>
          <a:xfrm>
            <a:off x="4433979" y="4254110"/>
            <a:ext cx="14897" cy="1681186"/>
          </a:xfrm>
          <a:prstGeom prst="line">
            <a:avLst/>
          </a:prstGeom>
          <a:ln w="38100" cap="flat">
            <a:solidFill>
              <a:srgbClr val="000000"/>
            </a:solidFill>
            <a:prstDash val="solid"/>
            <a:headEnd type="none" w="sm" len="sm"/>
            <a:tailEnd type="none" w="sm" len="sm"/>
          </a:ln>
        </p:spPr>
        <p:txBody>
          <a:bodyPr/>
          <a:lstStyle/>
          <a:p>
            <a:endParaRPr lang="en-GB"/>
          </a:p>
        </p:txBody>
      </p:sp>
      <p:sp>
        <p:nvSpPr>
          <p:cNvPr id="21" name="TextBox 21"/>
          <p:cNvSpPr txBox="1"/>
          <p:nvPr/>
        </p:nvSpPr>
        <p:spPr>
          <a:xfrm>
            <a:off x="4462554" y="4892167"/>
            <a:ext cx="9341558" cy="1033780"/>
          </a:xfrm>
          <a:prstGeom prst="rect">
            <a:avLst/>
          </a:prstGeom>
        </p:spPr>
        <p:txBody>
          <a:bodyPr lIns="0" tIns="0" rIns="0" bIns="0" rtlCol="0" anchor="t">
            <a:spAutoFit/>
          </a:bodyPr>
          <a:lstStyle/>
          <a:p>
            <a:pPr algn="ctr">
              <a:lnSpc>
                <a:spcPts val="3919"/>
              </a:lnSpc>
            </a:pPr>
            <a:r>
              <a:rPr lang="en-US" sz="2799">
                <a:solidFill>
                  <a:srgbClr val="000000"/>
                </a:solidFill>
                <a:latin typeface="Gill Sans Medium"/>
                <a:ea typeface="Gill Sans Medium"/>
                <a:cs typeface="Gill Sans Medium"/>
                <a:sym typeface="Gill Sans Medium"/>
              </a:rPr>
              <a:t>Our journey to a healthier, more sustainable and </a:t>
            </a:r>
          </a:p>
          <a:p>
            <a:pPr algn="ctr">
              <a:lnSpc>
                <a:spcPts val="3919"/>
              </a:lnSpc>
            </a:pPr>
            <a:r>
              <a:rPr lang="en-US" sz="2799">
                <a:solidFill>
                  <a:srgbClr val="000000"/>
                </a:solidFill>
                <a:latin typeface="Gill Sans Medium"/>
                <a:ea typeface="Gill Sans Medium"/>
                <a:cs typeface="Gill Sans Medium"/>
                <a:sym typeface="Gill Sans Medium"/>
              </a:rPr>
              <a:t>better-connected city : delivered via the Movement &amp; Place Plan  </a:t>
            </a:r>
          </a:p>
        </p:txBody>
      </p:sp>
      <p:sp>
        <p:nvSpPr>
          <p:cNvPr id="22" name="AutoShape 22"/>
          <p:cNvSpPr/>
          <p:nvPr/>
        </p:nvSpPr>
        <p:spPr>
          <a:xfrm>
            <a:off x="13858173" y="4165874"/>
            <a:ext cx="14897" cy="1681186"/>
          </a:xfrm>
          <a:prstGeom prst="line">
            <a:avLst/>
          </a:prstGeom>
          <a:ln w="38100" cap="flat">
            <a:solidFill>
              <a:srgbClr val="000000"/>
            </a:solidFill>
            <a:prstDash val="solid"/>
            <a:headEnd type="none" w="sm" len="sm"/>
            <a:tailEnd type="none" w="sm" len="sm"/>
          </a:ln>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419070"/>
            <a:ext cx="23516139" cy="1967533"/>
          </a:xfrm>
          <a:custGeom>
            <a:avLst/>
            <a:gdLst/>
            <a:ahLst/>
            <a:cxnLst/>
            <a:rect l="l" t="t" r="r" b="b"/>
            <a:pathLst>
              <a:path w="23516139" h="1967533">
                <a:moveTo>
                  <a:pt x="0" y="0"/>
                </a:moveTo>
                <a:lnTo>
                  <a:pt x="23516139" y="0"/>
                </a:lnTo>
                <a:lnTo>
                  <a:pt x="23516139" y="1967533"/>
                </a:lnTo>
                <a:lnTo>
                  <a:pt x="0" y="1967533"/>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028700" y="838200"/>
            <a:ext cx="13962725" cy="791050"/>
          </a:xfrm>
          <a:prstGeom prst="rect">
            <a:avLst/>
          </a:prstGeom>
        </p:spPr>
        <p:txBody>
          <a:bodyPr lIns="0" tIns="0" rIns="0" bIns="0" rtlCol="0" anchor="t">
            <a:spAutoFit/>
          </a:bodyPr>
          <a:lstStyle/>
          <a:p>
            <a:pPr algn="l">
              <a:lnSpc>
                <a:spcPts val="6719"/>
              </a:lnSpc>
            </a:pPr>
            <a:r>
              <a:rPr lang="en-US" sz="4800" dirty="0">
                <a:solidFill>
                  <a:srgbClr val="000000"/>
                </a:solidFill>
                <a:latin typeface="Gill Sans Bold"/>
                <a:ea typeface="Gill Sans Bold"/>
                <a:cs typeface="Gill Sans Bold"/>
                <a:sym typeface="Gill Sans Bold"/>
              </a:rPr>
              <a:t>Bus Schemes</a:t>
            </a:r>
          </a:p>
        </p:txBody>
      </p:sp>
      <p:sp>
        <p:nvSpPr>
          <p:cNvPr id="4" name="Freeform 4"/>
          <p:cNvSpPr/>
          <p:nvPr/>
        </p:nvSpPr>
        <p:spPr>
          <a:xfrm>
            <a:off x="13794587" y="508671"/>
            <a:ext cx="3464713" cy="1475783"/>
          </a:xfrm>
          <a:custGeom>
            <a:avLst/>
            <a:gdLst/>
            <a:ahLst/>
            <a:cxnLst/>
            <a:rect l="l" t="t" r="r" b="b"/>
            <a:pathLst>
              <a:path w="3464713" h="1475783">
                <a:moveTo>
                  <a:pt x="0" y="0"/>
                </a:moveTo>
                <a:lnTo>
                  <a:pt x="3464713" y="0"/>
                </a:lnTo>
                <a:lnTo>
                  <a:pt x="3464713" y="1475783"/>
                </a:lnTo>
                <a:lnTo>
                  <a:pt x="0" y="1475783"/>
                </a:lnTo>
                <a:lnTo>
                  <a:pt x="0" y="0"/>
                </a:lnTo>
                <a:close/>
              </a:path>
            </a:pathLst>
          </a:custGeom>
          <a:blipFill>
            <a:blip r:embed="rId3"/>
            <a:stretch>
              <a:fillRect/>
            </a:stretch>
          </a:blipFill>
        </p:spPr>
        <p:txBody>
          <a:bodyPr/>
          <a:lstStyle/>
          <a:p>
            <a:endParaRPr lang="en-GB"/>
          </a:p>
        </p:txBody>
      </p:sp>
      <p:sp>
        <p:nvSpPr>
          <p:cNvPr id="23" name="TextBox 5">
            <a:extLst>
              <a:ext uri="{FF2B5EF4-FFF2-40B4-BE49-F238E27FC236}">
                <a16:creationId xmlns:a16="http://schemas.microsoft.com/office/drawing/2014/main" id="{1D762356-73FF-B4D4-AB47-648886011E1C}"/>
              </a:ext>
            </a:extLst>
          </p:cNvPr>
          <p:cNvSpPr txBox="1"/>
          <p:nvPr/>
        </p:nvSpPr>
        <p:spPr>
          <a:xfrm>
            <a:off x="1028700" y="2171962"/>
            <a:ext cx="16840836" cy="7843686"/>
          </a:xfrm>
          <a:prstGeom prst="rect">
            <a:avLst/>
          </a:prstGeom>
        </p:spPr>
        <p:txBody>
          <a:bodyPr lIns="0" tIns="0" rIns="0" bIns="0" rtlCol="0" anchor="t">
            <a:spAutoFit/>
          </a:bodyPr>
          <a:lstStyle/>
          <a:p>
            <a:pPr marL="863599" lvl="1" indent="-431800">
              <a:lnSpc>
                <a:spcPts val="5599"/>
              </a:lnSpc>
              <a:buFont typeface="Arial"/>
              <a:buChar char="•"/>
            </a:pPr>
            <a:r>
              <a:rPr lang="en-US" sz="3999" dirty="0">
                <a:solidFill>
                  <a:srgbClr val="000000"/>
                </a:solidFill>
                <a:latin typeface="Gill Sans Medium"/>
                <a:ea typeface="Gill Sans Medium"/>
                <a:cs typeface="Gill Sans Medium"/>
                <a:sym typeface="Gill Sans Medium"/>
              </a:rPr>
              <a:t>As set out in BSIP - provides funding.  </a:t>
            </a:r>
          </a:p>
          <a:p>
            <a:pPr marL="863599" lvl="1" indent="-431800">
              <a:lnSpc>
                <a:spcPts val="5599"/>
              </a:lnSpc>
              <a:buFont typeface="Arial"/>
              <a:buChar char="•"/>
            </a:pPr>
            <a:r>
              <a:rPr lang="en-US" sz="3999" dirty="0">
                <a:solidFill>
                  <a:srgbClr val="000000"/>
                </a:solidFill>
                <a:latin typeface="Gill Sans Medium"/>
                <a:ea typeface="Gill Sans Medium"/>
                <a:cs typeface="Gill Sans Medium"/>
                <a:sym typeface="Gill Sans Medium"/>
              </a:rPr>
              <a:t>Ongoing/ other funding currently uncertain</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In addition to what has been seen already – network electrification/ information, stops and shelters/ tap on/ off</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Revenue – continuation of current young peoples’ fares and network support</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City Centre Sustainable Transport Route</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Park and ride development</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Radial priorities and development sites</a:t>
            </a:r>
          </a:p>
          <a:p>
            <a:pPr marL="863599" lvl="1" indent="-431800" algn="l">
              <a:lnSpc>
                <a:spcPts val="5599"/>
              </a:lnSpc>
              <a:buFont typeface="Arial"/>
              <a:buChar char="•"/>
            </a:pPr>
            <a:endParaRPr lang="en-US" sz="3999" dirty="0">
              <a:solidFill>
                <a:srgbClr val="000000"/>
              </a:solidFill>
              <a:latin typeface="Gill Sans Medium"/>
              <a:ea typeface="Gill Sans Medium"/>
              <a:cs typeface="Gill Sans Medium"/>
              <a:sym typeface="Gill Sans Medium"/>
            </a:endParaRPr>
          </a:p>
          <a:p>
            <a:pPr marL="863599" lvl="1" indent="-431800" algn="l">
              <a:lnSpc>
                <a:spcPts val="5599"/>
              </a:lnSpc>
              <a:buFont typeface="Arial"/>
              <a:buChar char="•"/>
            </a:pPr>
            <a:endParaRPr lang="en-US" sz="3999" dirty="0">
              <a:solidFill>
                <a:srgbClr val="000000"/>
              </a:solidFill>
              <a:latin typeface="Gill Sans Medium"/>
              <a:ea typeface="Gill Sans Medium"/>
              <a:cs typeface="Gill Sans Medium"/>
              <a:sym typeface="Gill Sans Medium"/>
            </a:endParaRPr>
          </a:p>
          <a:p>
            <a:pPr marL="863599" lvl="1" indent="-431800" algn="l">
              <a:lnSpc>
                <a:spcPts val="5599"/>
              </a:lnSpc>
              <a:buFont typeface="Arial"/>
              <a:buChar char="•"/>
            </a:pPr>
            <a:endParaRPr lang="en-US" sz="3999" dirty="0">
              <a:solidFill>
                <a:srgbClr val="000000"/>
              </a:solidFill>
              <a:latin typeface="Gill Sans Medium"/>
              <a:ea typeface="Gill Sans Medium"/>
              <a:cs typeface="Gill Sans Medium"/>
              <a:sym typeface="Gill Sans Medium"/>
            </a:endParaRPr>
          </a:p>
        </p:txBody>
      </p:sp>
    </p:spTree>
    <p:extLst>
      <p:ext uri="{BB962C8B-B14F-4D97-AF65-F5344CB8AC3E}">
        <p14:creationId xmlns:p14="http://schemas.microsoft.com/office/powerpoint/2010/main" val="201542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419070"/>
            <a:ext cx="23516139" cy="1967533"/>
          </a:xfrm>
          <a:custGeom>
            <a:avLst/>
            <a:gdLst/>
            <a:ahLst/>
            <a:cxnLst/>
            <a:rect l="l" t="t" r="r" b="b"/>
            <a:pathLst>
              <a:path w="23516139" h="1967533">
                <a:moveTo>
                  <a:pt x="0" y="0"/>
                </a:moveTo>
                <a:lnTo>
                  <a:pt x="23516139" y="0"/>
                </a:lnTo>
                <a:lnTo>
                  <a:pt x="23516139" y="1967533"/>
                </a:lnTo>
                <a:lnTo>
                  <a:pt x="0" y="1967533"/>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028700" y="4227261"/>
            <a:ext cx="8888431" cy="916305"/>
          </a:xfrm>
          <a:prstGeom prst="rect">
            <a:avLst/>
          </a:prstGeom>
        </p:spPr>
        <p:txBody>
          <a:bodyPr lIns="0" tIns="0" rIns="0" bIns="0" rtlCol="0" anchor="t">
            <a:spAutoFit/>
          </a:bodyPr>
          <a:lstStyle/>
          <a:p>
            <a:pPr algn="l">
              <a:lnSpc>
                <a:spcPts val="6719"/>
              </a:lnSpc>
            </a:pPr>
            <a:r>
              <a:rPr lang="en-US" sz="4800">
                <a:solidFill>
                  <a:srgbClr val="000000"/>
                </a:solidFill>
                <a:latin typeface="Gill Sans Bold"/>
                <a:ea typeface="Gill Sans Bold"/>
                <a:cs typeface="Gill Sans Bold"/>
                <a:sym typeface="Gill Sans Bold"/>
              </a:rPr>
              <a:t>Thank you - any questions?</a:t>
            </a:r>
          </a:p>
        </p:txBody>
      </p:sp>
      <p:sp>
        <p:nvSpPr>
          <p:cNvPr id="4" name="Freeform 4"/>
          <p:cNvSpPr/>
          <p:nvPr/>
        </p:nvSpPr>
        <p:spPr>
          <a:xfrm>
            <a:off x="13794587" y="508671"/>
            <a:ext cx="3464713" cy="1475783"/>
          </a:xfrm>
          <a:custGeom>
            <a:avLst/>
            <a:gdLst/>
            <a:ahLst/>
            <a:cxnLst/>
            <a:rect l="l" t="t" r="r" b="b"/>
            <a:pathLst>
              <a:path w="3464713" h="1475783">
                <a:moveTo>
                  <a:pt x="0" y="0"/>
                </a:moveTo>
                <a:lnTo>
                  <a:pt x="3464713" y="0"/>
                </a:lnTo>
                <a:lnTo>
                  <a:pt x="3464713" y="1475783"/>
                </a:lnTo>
                <a:lnTo>
                  <a:pt x="0" y="1475783"/>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15332427" y="3854729"/>
            <a:ext cx="9525" cy="269196"/>
          </a:xfrm>
          <a:prstGeom prst="rect">
            <a:avLst/>
          </a:prstGeom>
        </p:spPr>
        <p:txBody>
          <a:bodyPr lIns="0" tIns="0" rIns="0" bIns="0" rtlCol="0" anchor="t">
            <a:spAutoFit/>
          </a:bodyPr>
          <a:lstStyle/>
          <a:p>
            <a:pPr algn="ctr">
              <a:lnSpc>
                <a:spcPts val="1960"/>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27384"/>
            <a:ext cx="21031102" cy="1759616"/>
          </a:xfrm>
          <a:custGeom>
            <a:avLst/>
            <a:gdLst/>
            <a:ahLst/>
            <a:cxnLst/>
            <a:rect l="l" t="t" r="r" b="b"/>
            <a:pathLst>
              <a:path w="21031102" h="1759616">
                <a:moveTo>
                  <a:pt x="0" y="0"/>
                </a:moveTo>
                <a:lnTo>
                  <a:pt x="21031102" y="0"/>
                </a:lnTo>
                <a:lnTo>
                  <a:pt x="21031102" y="1759616"/>
                </a:lnTo>
                <a:lnTo>
                  <a:pt x="0" y="1759616"/>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753673" y="449274"/>
            <a:ext cx="5136555" cy="825995"/>
          </a:xfrm>
          <a:prstGeom prst="rect">
            <a:avLst/>
          </a:prstGeom>
        </p:spPr>
        <p:txBody>
          <a:bodyPr lIns="0" tIns="0" rIns="0" bIns="0" rtlCol="0" anchor="t">
            <a:spAutoFit/>
          </a:bodyPr>
          <a:lstStyle/>
          <a:p>
            <a:pPr algn="ctr">
              <a:lnSpc>
                <a:spcPts val="7000"/>
              </a:lnSpc>
            </a:pPr>
            <a:r>
              <a:rPr lang="en-US" sz="5000" dirty="0">
                <a:solidFill>
                  <a:srgbClr val="000000"/>
                </a:solidFill>
                <a:latin typeface="Gill Sans Bold"/>
                <a:ea typeface="Gill Sans Bold"/>
                <a:cs typeface="Gill Sans Bold"/>
                <a:sym typeface="Gill Sans Bold"/>
              </a:rPr>
              <a:t>Today</a:t>
            </a:r>
          </a:p>
        </p:txBody>
      </p:sp>
      <p:sp>
        <p:nvSpPr>
          <p:cNvPr id="4" name="TextBox 4"/>
          <p:cNvSpPr txBox="1"/>
          <p:nvPr/>
        </p:nvSpPr>
        <p:spPr>
          <a:xfrm>
            <a:off x="1028700" y="2244381"/>
            <a:ext cx="17259300" cy="5099345"/>
          </a:xfrm>
          <a:prstGeom prst="rect">
            <a:avLst/>
          </a:prstGeom>
        </p:spPr>
        <p:txBody>
          <a:bodyPr lIns="0" tIns="0" rIns="0" bIns="0" rtlCol="0" anchor="t">
            <a:spAutoFit/>
          </a:bodyPr>
          <a:lstStyle/>
          <a:p>
            <a:pPr marL="863599" lvl="1" indent="-431800" algn="l">
              <a:lnSpc>
                <a:spcPts val="5759"/>
              </a:lnSpc>
              <a:buFont typeface="Arial"/>
              <a:buChar char="•"/>
            </a:pPr>
            <a:r>
              <a:rPr lang="en-US" sz="3999" dirty="0">
                <a:solidFill>
                  <a:srgbClr val="000000"/>
                </a:solidFill>
                <a:latin typeface="Gill Sans Medium"/>
                <a:ea typeface="Gill Sans Medium"/>
                <a:cs typeface="Gill Sans Medium"/>
                <a:sym typeface="Gill Sans Medium"/>
              </a:rPr>
              <a:t>Why change</a:t>
            </a:r>
          </a:p>
          <a:p>
            <a:pPr marL="863599" lvl="1" indent="-431800" algn="l">
              <a:lnSpc>
                <a:spcPts val="5759"/>
              </a:lnSpc>
              <a:buFont typeface="Arial"/>
              <a:buChar char="•"/>
            </a:pPr>
            <a:r>
              <a:rPr lang="en-US" sz="3999" dirty="0">
                <a:solidFill>
                  <a:srgbClr val="000000"/>
                </a:solidFill>
                <a:latin typeface="Gill Sans Medium"/>
                <a:ea typeface="Gill Sans Medium"/>
                <a:cs typeface="Gill Sans Medium"/>
                <a:sym typeface="Gill Sans Medium"/>
              </a:rPr>
              <a:t>Movement and Place Plans</a:t>
            </a:r>
          </a:p>
          <a:p>
            <a:pPr marL="863599" lvl="1" indent="-431800" algn="l">
              <a:lnSpc>
                <a:spcPts val="5759"/>
              </a:lnSpc>
              <a:buFont typeface="Arial"/>
              <a:buChar char="•"/>
            </a:pPr>
            <a:r>
              <a:rPr lang="en-US" sz="3999" dirty="0">
                <a:solidFill>
                  <a:srgbClr val="000000"/>
                </a:solidFill>
                <a:latin typeface="Gill Sans Medium"/>
                <a:ea typeface="Gill Sans Medium"/>
                <a:cs typeface="Gill Sans Medium"/>
                <a:sym typeface="Gill Sans Medium"/>
              </a:rPr>
              <a:t>What comes next</a:t>
            </a:r>
          </a:p>
          <a:p>
            <a:pPr marL="863599" lvl="1" indent="-431800" algn="l">
              <a:lnSpc>
                <a:spcPts val="5759"/>
              </a:lnSpc>
              <a:buFont typeface="Arial"/>
              <a:buChar char="•"/>
            </a:pPr>
            <a:r>
              <a:rPr lang="en-US" sz="3999" dirty="0">
                <a:solidFill>
                  <a:srgbClr val="000000"/>
                </a:solidFill>
                <a:latin typeface="Gill Sans Medium"/>
                <a:ea typeface="Gill Sans Medium"/>
                <a:cs typeface="Gill Sans Medium"/>
                <a:sym typeface="Gill Sans Medium"/>
              </a:rPr>
              <a:t>Questions</a:t>
            </a:r>
          </a:p>
          <a:p>
            <a:pPr marL="863599" lvl="1" indent="-431800" algn="l">
              <a:lnSpc>
                <a:spcPts val="5759"/>
              </a:lnSpc>
              <a:buFont typeface="Arial"/>
              <a:buChar char="•"/>
            </a:pPr>
            <a:endParaRPr lang="en-US" sz="3999" u="sng" dirty="0">
              <a:solidFill>
                <a:srgbClr val="000000"/>
              </a:solidFill>
              <a:latin typeface="Gill Sans Medium"/>
              <a:ea typeface="Gill Sans Medium"/>
              <a:cs typeface="Gill Sans Medium"/>
              <a:sym typeface="Gill Sans Medium"/>
            </a:endParaRPr>
          </a:p>
          <a:p>
            <a:pPr algn="l">
              <a:lnSpc>
                <a:spcPts val="5599"/>
              </a:lnSpc>
            </a:pPr>
            <a:endParaRPr lang="en-US" sz="3999" u="sng" dirty="0">
              <a:solidFill>
                <a:srgbClr val="000000"/>
              </a:solidFill>
              <a:latin typeface="Gill Sans Medium"/>
              <a:ea typeface="Gill Sans Medium"/>
              <a:cs typeface="Gill Sans Medium"/>
              <a:sym typeface="Gill Sans Medium"/>
            </a:endParaRPr>
          </a:p>
          <a:p>
            <a:pPr algn="l">
              <a:lnSpc>
                <a:spcPts val="5599"/>
              </a:lnSpc>
            </a:pPr>
            <a:endParaRPr lang="en-US" sz="3999" u="sng" dirty="0">
              <a:solidFill>
                <a:srgbClr val="000000"/>
              </a:solidFill>
              <a:latin typeface="Gill Sans Medium"/>
              <a:ea typeface="Gill Sans Medium"/>
              <a:cs typeface="Gill Sans Medium"/>
              <a:sym typeface="Gill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274534"/>
            <a:ext cx="23516139" cy="1967533"/>
          </a:xfrm>
          <a:custGeom>
            <a:avLst/>
            <a:gdLst/>
            <a:ahLst/>
            <a:cxnLst/>
            <a:rect l="l" t="t" r="r" b="b"/>
            <a:pathLst>
              <a:path w="23516139" h="1967533">
                <a:moveTo>
                  <a:pt x="0" y="0"/>
                </a:moveTo>
                <a:lnTo>
                  <a:pt x="23516139" y="0"/>
                </a:lnTo>
                <a:lnTo>
                  <a:pt x="23516139" y="1967532"/>
                </a:lnTo>
                <a:lnTo>
                  <a:pt x="0" y="1967532"/>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669049" y="475331"/>
            <a:ext cx="13962725" cy="791050"/>
          </a:xfrm>
          <a:prstGeom prst="rect">
            <a:avLst/>
          </a:prstGeom>
        </p:spPr>
        <p:txBody>
          <a:bodyPr lIns="0" tIns="0" rIns="0" bIns="0" rtlCol="0" anchor="t">
            <a:spAutoFit/>
          </a:bodyPr>
          <a:lstStyle/>
          <a:p>
            <a:pPr algn="l">
              <a:lnSpc>
                <a:spcPts val="6719"/>
              </a:lnSpc>
            </a:pPr>
            <a:r>
              <a:rPr lang="en-US" sz="4800" dirty="0">
                <a:solidFill>
                  <a:srgbClr val="000000"/>
                </a:solidFill>
                <a:latin typeface="Gill Sans Bold"/>
                <a:ea typeface="Gill Sans Bold"/>
                <a:cs typeface="Gill Sans Bold"/>
                <a:sym typeface="Gill Sans Bold"/>
              </a:rPr>
              <a:t>It’s “the right” thing to do</a:t>
            </a:r>
          </a:p>
        </p:txBody>
      </p:sp>
      <p:grpSp>
        <p:nvGrpSpPr>
          <p:cNvPr id="4" name="Group 4"/>
          <p:cNvGrpSpPr/>
          <p:nvPr/>
        </p:nvGrpSpPr>
        <p:grpSpPr>
          <a:xfrm>
            <a:off x="227891" y="5679306"/>
            <a:ext cx="2300744" cy="230074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t="-8129" b="-33047"/>
              </a:stretch>
            </a:blipFill>
          </p:spPr>
          <p:txBody>
            <a:bodyPr/>
            <a:lstStyle/>
            <a:p>
              <a:endParaRPr lang="en-GB"/>
            </a:p>
          </p:txBody>
        </p:sp>
      </p:grpSp>
      <p:grpSp>
        <p:nvGrpSpPr>
          <p:cNvPr id="6" name="Group 6"/>
          <p:cNvGrpSpPr/>
          <p:nvPr/>
        </p:nvGrpSpPr>
        <p:grpSpPr>
          <a:xfrm>
            <a:off x="2528635" y="5901835"/>
            <a:ext cx="15528557" cy="2078215"/>
            <a:chOff x="0" y="0"/>
            <a:chExt cx="4089826" cy="547349"/>
          </a:xfrm>
        </p:grpSpPr>
        <p:sp>
          <p:nvSpPr>
            <p:cNvPr id="7" name="Freeform 7"/>
            <p:cNvSpPr/>
            <p:nvPr/>
          </p:nvSpPr>
          <p:spPr>
            <a:xfrm>
              <a:off x="0" y="0"/>
              <a:ext cx="4089826" cy="547349"/>
            </a:xfrm>
            <a:custGeom>
              <a:avLst/>
              <a:gdLst/>
              <a:ahLst/>
              <a:cxnLst/>
              <a:rect l="l" t="t" r="r" b="b"/>
              <a:pathLst>
                <a:path w="4089826" h="547349">
                  <a:moveTo>
                    <a:pt x="25427" y="0"/>
                  </a:moveTo>
                  <a:lnTo>
                    <a:pt x="4064399" y="0"/>
                  </a:lnTo>
                  <a:cubicBezTo>
                    <a:pt x="4071143" y="0"/>
                    <a:pt x="4077610" y="2679"/>
                    <a:pt x="4082379" y="7447"/>
                  </a:cubicBezTo>
                  <a:cubicBezTo>
                    <a:pt x="4087147" y="12216"/>
                    <a:pt x="4089826" y="18683"/>
                    <a:pt x="4089826" y="25427"/>
                  </a:cubicBezTo>
                  <a:lnTo>
                    <a:pt x="4089826" y="521922"/>
                  </a:lnTo>
                  <a:cubicBezTo>
                    <a:pt x="4089826" y="528666"/>
                    <a:pt x="4087147" y="535133"/>
                    <a:pt x="4082379" y="539902"/>
                  </a:cubicBezTo>
                  <a:cubicBezTo>
                    <a:pt x="4077610" y="544670"/>
                    <a:pt x="4071143" y="547349"/>
                    <a:pt x="4064399" y="547349"/>
                  </a:cubicBezTo>
                  <a:lnTo>
                    <a:pt x="25427" y="547349"/>
                  </a:lnTo>
                  <a:cubicBezTo>
                    <a:pt x="18683" y="547349"/>
                    <a:pt x="12216" y="544670"/>
                    <a:pt x="7447" y="539902"/>
                  </a:cubicBezTo>
                  <a:cubicBezTo>
                    <a:pt x="2679" y="535133"/>
                    <a:pt x="0" y="528666"/>
                    <a:pt x="0" y="521922"/>
                  </a:cubicBezTo>
                  <a:lnTo>
                    <a:pt x="0" y="25427"/>
                  </a:lnTo>
                  <a:cubicBezTo>
                    <a:pt x="0" y="18683"/>
                    <a:pt x="2679" y="12216"/>
                    <a:pt x="7447" y="7447"/>
                  </a:cubicBezTo>
                  <a:cubicBezTo>
                    <a:pt x="12216" y="2679"/>
                    <a:pt x="18683" y="0"/>
                    <a:pt x="25427" y="0"/>
                  </a:cubicBezTo>
                  <a:close/>
                </a:path>
              </a:pathLst>
            </a:custGeom>
            <a:solidFill>
              <a:srgbClr val="B2CB0E"/>
            </a:solidFill>
          </p:spPr>
          <p:txBody>
            <a:bodyPr/>
            <a:lstStyle/>
            <a:p>
              <a:endParaRPr lang="en-GB"/>
            </a:p>
          </p:txBody>
        </p:sp>
        <p:sp>
          <p:nvSpPr>
            <p:cNvPr id="8" name="TextBox 8"/>
            <p:cNvSpPr txBox="1"/>
            <p:nvPr/>
          </p:nvSpPr>
          <p:spPr>
            <a:xfrm>
              <a:off x="0" y="-76200"/>
              <a:ext cx="4089826" cy="623549"/>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947010" y="6014894"/>
            <a:ext cx="14691808" cy="1728272"/>
          </a:xfrm>
          <a:prstGeom prst="rect">
            <a:avLst/>
          </a:prstGeom>
        </p:spPr>
        <p:txBody>
          <a:bodyPr lIns="0" tIns="0" rIns="0" bIns="0" rtlCol="0" anchor="t">
            <a:spAutoFit/>
          </a:bodyPr>
          <a:lstStyle/>
          <a:p>
            <a:pPr algn="l">
              <a:lnSpc>
                <a:spcPts val="4480"/>
              </a:lnSpc>
            </a:pPr>
            <a:r>
              <a:rPr lang="en-US" sz="3200" dirty="0">
                <a:solidFill>
                  <a:srgbClr val="000000"/>
                </a:solidFill>
                <a:latin typeface="Gill Sans Medium"/>
                <a:ea typeface="Gill Sans Medium"/>
                <a:cs typeface="Gill Sans Medium"/>
                <a:sym typeface="Gill Sans Medium"/>
              </a:rPr>
              <a:t>“One of the greatest single public health interventions any city can make is to </a:t>
            </a:r>
            <a:r>
              <a:rPr lang="en-US" sz="3200" dirty="0" err="1">
                <a:solidFill>
                  <a:srgbClr val="000000"/>
                </a:solidFill>
                <a:latin typeface="Gill Sans Medium"/>
                <a:ea typeface="Gill Sans Medium"/>
                <a:cs typeface="Gill Sans Medium"/>
                <a:sym typeface="Gill Sans Medium"/>
              </a:rPr>
              <a:t>prioritise</a:t>
            </a:r>
            <a:r>
              <a:rPr lang="en-US" sz="3200" dirty="0">
                <a:solidFill>
                  <a:srgbClr val="000000"/>
                </a:solidFill>
                <a:latin typeface="Gill Sans Medium"/>
                <a:ea typeface="Gill Sans Medium"/>
                <a:cs typeface="Gill Sans Medium"/>
                <a:sym typeface="Gill Sans Medium"/>
              </a:rPr>
              <a:t> people above cars – very few other actions simultaneously benefit individual, community and planetary health.” </a:t>
            </a:r>
            <a:r>
              <a:rPr lang="en-US" sz="3200">
                <a:solidFill>
                  <a:srgbClr val="000000"/>
                </a:solidFill>
                <a:latin typeface="Gill Sans Medium"/>
                <a:ea typeface="Gill Sans Medium"/>
                <a:cs typeface="Gill Sans Medium"/>
                <a:sym typeface="Gill Sans Medium"/>
              </a:rPr>
              <a:t>Peter Roderick, Director for Public Health, City of York Council</a:t>
            </a:r>
            <a:endParaRPr lang="en-US" sz="3200" dirty="0">
              <a:solidFill>
                <a:srgbClr val="000000"/>
              </a:solidFill>
              <a:latin typeface="Gill Sans Medium"/>
              <a:ea typeface="Gill Sans Medium"/>
              <a:cs typeface="Gill Sans Medium"/>
              <a:sym typeface="Gill Sans Medium"/>
            </a:endParaRPr>
          </a:p>
        </p:txBody>
      </p:sp>
      <p:sp>
        <p:nvSpPr>
          <p:cNvPr id="10" name="TextBox 10"/>
          <p:cNvSpPr txBox="1"/>
          <p:nvPr/>
        </p:nvSpPr>
        <p:spPr>
          <a:xfrm>
            <a:off x="1028700" y="2171962"/>
            <a:ext cx="16840836" cy="2165350"/>
          </a:xfrm>
          <a:prstGeom prst="rect">
            <a:avLst/>
          </a:prstGeom>
        </p:spPr>
        <p:txBody>
          <a:bodyPr lIns="0" tIns="0" rIns="0" bIns="0" rtlCol="0" anchor="t">
            <a:spAutoFit/>
          </a:bodyPr>
          <a:lstStyle/>
          <a:p>
            <a:pPr marL="863599" lvl="1" indent="-431800" algn="l">
              <a:lnSpc>
                <a:spcPts val="5599"/>
              </a:lnSpc>
              <a:buFont typeface="Arial"/>
              <a:buChar char="•"/>
            </a:pPr>
            <a:r>
              <a:rPr lang="en-US" sz="3999">
                <a:solidFill>
                  <a:srgbClr val="000000"/>
                </a:solidFill>
                <a:latin typeface="Gill Sans Medium"/>
                <a:ea typeface="Gill Sans Medium"/>
                <a:cs typeface="Gill Sans Medium"/>
                <a:sym typeface="Gill Sans Medium"/>
              </a:rPr>
              <a:t>Improving air quality</a:t>
            </a:r>
          </a:p>
          <a:p>
            <a:pPr marL="863599" lvl="1" indent="-431800" algn="l">
              <a:lnSpc>
                <a:spcPts val="5599"/>
              </a:lnSpc>
              <a:buFont typeface="Arial"/>
              <a:buChar char="•"/>
            </a:pPr>
            <a:r>
              <a:rPr lang="en-US" sz="3999">
                <a:solidFill>
                  <a:srgbClr val="000000"/>
                </a:solidFill>
                <a:latin typeface="Gill Sans Medium"/>
                <a:ea typeface="Gill Sans Medium"/>
                <a:cs typeface="Gill Sans Medium"/>
                <a:sym typeface="Gill Sans Medium"/>
              </a:rPr>
              <a:t>Tackling health inequalities</a:t>
            </a:r>
          </a:p>
          <a:p>
            <a:pPr marL="863599" lvl="1" indent="-431800" algn="l">
              <a:lnSpc>
                <a:spcPts val="5599"/>
              </a:lnSpc>
              <a:buFont typeface="Arial"/>
              <a:buChar char="•"/>
            </a:pPr>
            <a:r>
              <a:rPr lang="en-US" sz="3999">
                <a:solidFill>
                  <a:srgbClr val="000000"/>
                </a:solidFill>
                <a:latin typeface="Gill Sans Medium"/>
                <a:ea typeface="Gill Sans Medium"/>
                <a:cs typeface="Gill Sans Medium"/>
                <a:sym typeface="Gill Sans Medium"/>
              </a:rPr>
              <a:t>Opportunities for increasing physical activity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1361" y="330457"/>
            <a:ext cx="13962725" cy="791050"/>
          </a:xfrm>
          <a:prstGeom prst="rect">
            <a:avLst/>
          </a:prstGeom>
        </p:spPr>
        <p:txBody>
          <a:bodyPr lIns="0" tIns="0" rIns="0" bIns="0" rtlCol="0" anchor="t">
            <a:spAutoFit/>
          </a:bodyPr>
          <a:lstStyle/>
          <a:p>
            <a:pPr algn="l">
              <a:lnSpc>
                <a:spcPts val="6719"/>
              </a:lnSpc>
            </a:pPr>
            <a:r>
              <a:rPr lang="en-US" sz="4800" dirty="0">
                <a:solidFill>
                  <a:srgbClr val="000000"/>
                </a:solidFill>
                <a:latin typeface="Gill Sans Bold"/>
                <a:ea typeface="Gill Sans Bold"/>
                <a:cs typeface="Gill Sans Bold"/>
                <a:sym typeface="Gill Sans Bold"/>
              </a:rPr>
              <a:t>Technical reason: York is growing</a:t>
            </a:r>
          </a:p>
        </p:txBody>
      </p:sp>
      <p:sp>
        <p:nvSpPr>
          <p:cNvPr id="4" name="Freeform 4"/>
          <p:cNvSpPr/>
          <p:nvPr/>
        </p:nvSpPr>
        <p:spPr>
          <a:xfrm>
            <a:off x="0" y="8527384"/>
            <a:ext cx="21031102" cy="1759616"/>
          </a:xfrm>
          <a:custGeom>
            <a:avLst/>
            <a:gdLst/>
            <a:ahLst/>
            <a:cxnLst/>
            <a:rect l="l" t="t" r="r" b="b"/>
            <a:pathLst>
              <a:path w="21031102" h="1759616">
                <a:moveTo>
                  <a:pt x="0" y="0"/>
                </a:moveTo>
                <a:lnTo>
                  <a:pt x="21031102" y="0"/>
                </a:lnTo>
                <a:lnTo>
                  <a:pt x="21031102" y="1759616"/>
                </a:lnTo>
                <a:lnTo>
                  <a:pt x="0" y="1759616"/>
                </a:lnTo>
                <a:lnTo>
                  <a:pt x="0" y="0"/>
                </a:lnTo>
                <a:close/>
              </a:path>
            </a:pathLst>
          </a:custGeom>
          <a:blipFill>
            <a:blip r:embed="rId2"/>
            <a:stretch>
              <a:fillRect/>
            </a:stretch>
          </a:blipFill>
        </p:spPr>
        <p:txBody>
          <a:bodyPr/>
          <a:lstStyle/>
          <a:p>
            <a:endParaRPr lang="en-GB"/>
          </a:p>
        </p:txBody>
      </p:sp>
      <p:pic>
        <p:nvPicPr>
          <p:cNvPr id="5" name="Picture 4">
            <a:extLst>
              <a:ext uri="{FF2B5EF4-FFF2-40B4-BE49-F238E27FC236}">
                <a16:creationId xmlns:a16="http://schemas.microsoft.com/office/drawing/2014/main" id="{30BE7C80-1838-315C-29F0-734D6FE8E0E9}"/>
              </a:ext>
            </a:extLst>
          </p:cNvPr>
          <p:cNvPicPr>
            <a:picLocks noChangeAspect="1"/>
          </p:cNvPicPr>
          <p:nvPr/>
        </p:nvPicPr>
        <p:blipFill>
          <a:blip r:embed="rId3"/>
          <a:stretch>
            <a:fillRect/>
          </a:stretch>
        </p:blipFill>
        <p:spPr>
          <a:xfrm>
            <a:off x="1828800" y="2019300"/>
            <a:ext cx="10357709" cy="6248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8951" y="326457"/>
            <a:ext cx="13962725" cy="791050"/>
          </a:xfrm>
          <a:prstGeom prst="rect">
            <a:avLst/>
          </a:prstGeom>
        </p:spPr>
        <p:txBody>
          <a:bodyPr lIns="0" tIns="0" rIns="0" bIns="0" rtlCol="0" anchor="t">
            <a:spAutoFit/>
          </a:bodyPr>
          <a:lstStyle/>
          <a:p>
            <a:pPr algn="l">
              <a:lnSpc>
                <a:spcPts val="6719"/>
              </a:lnSpc>
            </a:pPr>
            <a:r>
              <a:rPr lang="en-US" sz="4800" dirty="0">
                <a:solidFill>
                  <a:srgbClr val="000000"/>
                </a:solidFill>
                <a:latin typeface="Gill Sans Bold"/>
                <a:ea typeface="Gill Sans Bold"/>
                <a:cs typeface="Gill Sans Bold"/>
                <a:sym typeface="Gill Sans Bold"/>
              </a:rPr>
              <a:t> Responding to public engagement</a:t>
            </a:r>
          </a:p>
        </p:txBody>
      </p:sp>
      <p:sp>
        <p:nvSpPr>
          <p:cNvPr id="3" name="Freeform 3"/>
          <p:cNvSpPr/>
          <p:nvPr/>
        </p:nvSpPr>
        <p:spPr>
          <a:xfrm>
            <a:off x="280575" y="1471296"/>
            <a:ext cx="14438050" cy="6831354"/>
          </a:xfrm>
          <a:custGeom>
            <a:avLst/>
            <a:gdLst/>
            <a:ahLst/>
            <a:cxnLst/>
            <a:rect l="l" t="t" r="r" b="b"/>
            <a:pathLst>
              <a:path w="14438050" h="6831354">
                <a:moveTo>
                  <a:pt x="0" y="0"/>
                </a:moveTo>
                <a:lnTo>
                  <a:pt x="14438051" y="0"/>
                </a:lnTo>
                <a:lnTo>
                  <a:pt x="14438051" y="6831354"/>
                </a:lnTo>
                <a:lnTo>
                  <a:pt x="0" y="6831354"/>
                </a:lnTo>
                <a:lnTo>
                  <a:pt x="0" y="0"/>
                </a:lnTo>
                <a:close/>
              </a:path>
            </a:pathLst>
          </a:custGeom>
          <a:blipFill>
            <a:blip r:embed="rId2"/>
            <a:stretch>
              <a:fillRect t="-194570"/>
            </a:stretch>
          </a:blipFill>
        </p:spPr>
        <p:txBody>
          <a:bodyPr/>
          <a:lstStyle/>
          <a:p>
            <a:endParaRPr lang="en-GB"/>
          </a:p>
        </p:txBody>
      </p:sp>
      <p:grpSp>
        <p:nvGrpSpPr>
          <p:cNvPr id="4" name="Group 4"/>
          <p:cNvGrpSpPr/>
          <p:nvPr/>
        </p:nvGrpSpPr>
        <p:grpSpPr>
          <a:xfrm>
            <a:off x="9711793" y="1471296"/>
            <a:ext cx="4589883" cy="488686"/>
            <a:chOff x="0" y="0"/>
            <a:chExt cx="1007934" cy="107315"/>
          </a:xfrm>
        </p:grpSpPr>
        <p:sp>
          <p:nvSpPr>
            <p:cNvPr id="5" name="Freeform 5"/>
            <p:cNvSpPr/>
            <p:nvPr/>
          </p:nvSpPr>
          <p:spPr>
            <a:xfrm>
              <a:off x="0" y="0"/>
              <a:ext cx="1007934" cy="107315"/>
            </a:xfrm>
            <a:custGeom>
              <a:avLst/>
              <a:gdLst/>
              <a:ahLst/>
              <a:cxnLst/>
              <a:rect l="l" t="t" r="r" b="b"/>
              <a:pathLst>
                <a:path w="1007934" h="107315">
                  <a:moveTo>
                    <a:pt x="0" y="0"/>
                  </a:moveTo>
                  <a:lnTo>
                    <a:pt x="1007934" y="0"/>
                  </a:lnTo>
                  <a:lnTo>
                    <a:pt x="1007934" y="107315"/>
                  </a:lnTo>
                  <a:lnTo>
                    <a:pt x="0" y="107315"/>
                  </a:lnTo>
                  <a:close/>
                </a:path>
              </a:pathLst>
            </a:custGeom>
            <a:solidFill>
              <a:srgbClr val="242F3A"/>
            </a:solidFill>
          </p:spPr>
          <p:txBody>
            <a:bodyPr/>
            <a:lstStyle/>
            <a:p>
              <a:endParaRPr lang="en-GB"/>
            </a:p>
          </p:txBody>
        </p:sp>
        <p:sp>
          <p:nvSpPr>
            <p:cNvPr id="6" name="TextBox 6"/>
            <p:cNvSpPr txBox="1"/>
            <p:nvPr/>
          </p:nvSpPr>
          <p:spPr>
            <a:xfrm>
              <a:off x="0" y="-76200"/>
              <a:ext cx="1007934" cy="18351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0" y="8527384"/>
            <a:ext cx="21031102" cy="1759616"/>
          </a:xfrm>
          <a:custGeom>
            <a:avLst/>
            <a:gdLst/>
            <a:ahLst/>
            <a:cxnLst/>
            <a:rect l="l" t="t" r="r" b="b"/>
            <a:pathLst>
              <a:path w="21031102" h="1759616">
                <a:moveTo>
                  <a:pt x="0" y="0"/>
                </a:moveTo>
                <a:lnTo>
                  <a:pt x="21031102" y="0"/>
                </a:lnTo>
                <a:lnTo>
                  <a:pt x="21031102" y="1759616"/>
                </a:lnTo>
                <a:lnTo>
                  <a:pt x="0" y="1759616"/>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419070"/>
            <a:ext cx="23516139" cy="1967533"/>
          </a:xfrm>
          <a:custGeom>
            <a:avLst/>
            <a:gdLst/>
            <a:ahLst/>
            <a:cxnLst/>
            <a:rect l="l" t="t" r="r" b="b"/>
            <a:pathLst>
              <a:path w="23516139" h="1967533">
                <a:moveTo>
                  <a:pt x="0" y="0"/>
                </a:moveTo>
                <a:lnTo>
                  <a:pt x="23516139" y="0"/>
                </a:lnTo>
                <a:lnTo>
                  <a:pt x="23516139" y="1967533"/>
                </a:lnTo>
                <a:lnTo>
                  <a:pt x="0" y="1967533"/>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726157" y="475331"/>
            <a:ext cx="13962725" cy="916239"/>
          </a:xfrm>
          <a:prstGeom prst="rect">
            <a:avLst/>
          </a:prstGeom>
        </p:spPr>
        <p:txBody>
          <a:bodyPr lIns="0" tIns="0" rIns="0" bIns="0" rtlCol="0" anchor="t">
            <a:spAutoFit/>
          </a:bodyPr>
          <a:lstStyle/>
          <a:p>
            <a:pPr algn="l">
              <a:lnSpc>
                <a:spcPts val="6719"/>
              </a:lnSpc>
            </a:pPr>
            <a:r>
              <a:rPr lang="en-US" sz="4800">
                <a:solidFill>
                  <a:srgbClr val="000000"/>
                </a:solidFill>
                <a:latin typeface="Gill Sans Bold"/>
                <a:ea typeface="Gill Sans Bold"/>
                <a:cs typeface="Gill Sans Bold"/>
                <a:sym typeface="Gill Sans Bold"/>
              </a:rPr>
              <a:t>Change is already happening...</a:t>
            </a:r>
          </a:p>
        </p:txBody>
      </p:sp>
      <p:sp>
        <p:nvSpPr>
          <p:cNvPr id="4" name="Freeform 4"/>
          <p:cNvSpPr/>
          <p:nvPr/>
        </p:nvSpPr>
        <p:spPr>
          <a:xfrm>
            <a:off x="13794587" y="508671"/>
            <a:ext cx="3464713" cy="1475783"/>
          </a:xfrm>
          <a:custGeom>
            <a:avLst/>
            <a:gdLst/>
            <a:ahLst/>
            <a:cxnLst/>
            <a:rect l="l" t="t" r="r" b="b"/>
            <a:pathLst>
              <a:path w="3464713" h="1475783">
                <a:moveTo>
                  <a:pt x="0" y="0"/>
                </a:moveTo>
                <a:lnTo>
                  <a:pt x="3464713" y="0"/>
                </a:lnTo>
                <a:lnTo>
                  <a:pt x="3464713" y="1475783"/>
                </a:lnTo>
                <a:lnTo>
                  <a:pt x="0" y="1475783"/>
                </a:lnTo>
                <a:lnTo>
                  <a:pt x="0" y="0"/>
                </a:lnTo>
                <a:close/>
              </a:path>
            </a:pathLst>
          </a:custGeom>
          <a:blipFill>
            <a:blip r:embed="rId3"/>
            <a:stretch>
              <a:fillRect/>
            </a:stretch>
          </a:blipFill>
        </p:spPr>
        <p:txBody>
          <a:bodyPr/>
          <a:lstStyle/>
          <a:p>
            <a:endParaRPr lang="en-GB"/>
          </a:p>
        </p:txBody>
      </p:sp>
      <p:grpSp>
        <p:nvGrpSpPr>
          <p:cNvPr id="5" name="Group 5"/>
          <p:cNvGrpSpPr/>
          <p:nvPr/>
        </p:nvGrpSpPr>
        <p:grpSpPr>
          <a:xfrm>
            <a:off x="0" y="2427703"/>
            <a:ext cx="4413105" cy="441310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16666" r="-24149" b="-5611"/>
              </a:stretch>
            </a:blipFill>
          </p:spPr>
          <p:txBody>
            <a:bodyPr/>
            <a:lstStyle/>
            <a:p>
              <a:endParaRPr lang="en-GB"/>
            </a:p>
          </p:txBody>
        </p:sp>
      </p:grpSp>
      <p:grpSp>
        <p:nvGrpSpPr>
          <p:cNvPr id="7" name="Group 7"/>
          <p:cNvGrpSpPr/>
          <p:nvPr/>
        </p:nvGrpSpPr>
        <p:grpSpPr>
          <a:xfrm>
            <a:off x="4587030" y="2427703"/>
            <a:ext cx="4413105" cy="441310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39285" r="-39285"/>
              </a:stretch>
            </a:blipFill>
          </p:spPr>
          <p:txBody>
            <a:bodyPr/>
            <a:lstStyle/>
            <a:p>
              <a:endParaRPr lang="en-GB"/>
            </a:p>
          </p:txBody>
        </p:sp>
      </p:grpSp>
      <p:grpSp>
        <p:nvGrpSpPr>
          <p:cNvPr id="9" name="Group 9"/>
          <p:cNvGrpSpPr/>
          <p:nvPr/>
        </p:nvGrpSpPr>
        <p:grpSpPr>
          <a:xfrm>
            <a:off x="9333209" y="2427703"/>
            <a:ext cx="4413753" cy="44137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38888" r="-38888"/>
              </a:stretch>
            </a:blipFill>
          </p:spPr>
          <p:txBody>
            <a:bodyPr/>
            <a:lstStyle/>
            <a:p>
              <a:endParaRPr lang="en-GB"/>
            </a:p>
          </p:txBody>
        </p:sp>
      </p:grpSp>
      <p:grpSp>
        <p:nvGrpSpPr>
          <p:cNvPr id="11" name="Group 11"/>
          <p:cNvGrpSpPr/>
          <p:nvPr/>
        </p:nvGrpSpPr>
        <p:grpSpPr>
          <a:xfrm>
            <a:off x="13855845" y="2427703"/>
            <a:ext cx="4413105" cy="441310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25000" r="-25000"/>
              </a:stretch>
            </a:blipFill>
          </p:spPr>
          <p:txBody>
            <a:bodyPr/>
            <a:lstStyle/>
            <a:p>
              <a:endParaRPr lang="en-GB"/>
            </a:p>
          </p:txBody>
        </p:sp>
      </p:grpSp>
      <p:grpSp>
        <p:nvGrpSpPr>
          <p:cNvPr id="13" name="Group 13"/>
          <p:cNvGrpSpPr/>
          <p:nvPr/>
        </p:nvGrpSpPr>
        <p:grpSpPr>
          <a:xfrm>
            <a:off x="663502" y="6901748"/>
            <a:ext cx="3086100" cy="1399082"/>
            <a:chOff x="0" y="0"/>
            <a:chExt cx="812800" cy="368483"/>
          </a:xfrm>
        </p:grpSpPr>
        <p:sp>
          <p:nvSpPr>
            <p:cNvPr id="14" name="Freeform 14"/>
            <p:cNvSpPr/>
            <p:nvPr/>
          </p:nvSpPr>
          <p:spPr>
            <a:xfrm>
              <a:off x="0" y="0"/>
              <a:ext cx="812800" cy="368482"/>
            </a:xfrm>
            <a:custGeom>
              <a:avLst/>
              <a:gdLst/>
              <a:ahLst/>
              <a:cxnLst/>
              <a:rect l="l" t="t" r="r" b="b"/>
              <a:pathLst>
                <a:path w="812800" h="368482">
                  <a:moveTo>
                    <a:pt x="127941" y="0"/>
                  </a:moveTo>
                  <a:lnTo>
                    <a:pt x="684859" y="0"/>
                  </a:lnTo>
                  <a:cubicBezTo>
                    <a:pt x="718791" y="0"/>
                    <a:pt x="751333" y="13479"/>
                    <a:pt x="775327" y="37473"/>
                  </a:cubicBezTo>
                  <a:cubicBezTo>
                    <a:pt x="799321" y="61467"/>
                    <a:pt x="812800" y="94009"/>
                    <a:pt x="812800" y="127941"/>
                  </a:cubicBezTo>
                  <a:lnTo>
                    <a:pt x="812800" y="240542"/>
                  </a:lnTo>
                  <a:cubicBezTo>
                    <a:pt x="812800" y="311201"/>
                    <a:pt x="755519" y="368482"/>
                    <a:pt x="684859" y="368482"/>
                  </a:cubicBezTo>
                  <a:lnTo>
                    <a:pt x="127941" y="368482"/>
                  </a:lnTo>
                  <a:cubicBezTo>
                    <a:pt x="94009" y="368482"/>
                    <a:pt x="61467" y="355003"/>
                    <a:pt x="37473" y="331010"/>
                  </a:cubicBezTo>
                  <a:cubicBezTo>
                    <a:pt x="13479" y="307016"/>
                    <a:pt x="0" y="274474"/>
                    <a:pt x="0" y="240542"/>
                  </a:cubicBezTo>
                  <a:lnTo>
                    <a:pt x="0" y="127941"/>
                  </a:lnTo>
                  <a:cubicBezTo>
                    <a:pt x="0" y="94009"/>
                    <a:pt x="13479" y="61467"/>
                    <a:pt x="37473" y="37473"/>
                  </a:cubicBezTo>
                  <a:cubicBezTo>
                    <a:pt x="61467" y="13479"/>
                    <a:pt x="94009" y="0"/>
                    <a:pt x="127941" y="0"/>
                  </a:cubicBezTo>
                  <a:close/>
                </a:path>
              </a:pathLst>
            </a:custGeom>
            <a:solidFill>
              <a:srgbClr val="AFB6BD"/>
            </a:solidFill>
          </p:spPr>
          <p:txBody>
            <a:bodyPr/>
            <a:lstStyle/>
            <a:p>
              <a:endParaRPr lang="en-GB"/>
            </a:p>
          </p:txBody>
        </p:sp>
        <p:sp>
          <p:nvSpPr>
            <p:cNvPr id="15" name="TextBox 15"/>
            <p:cNvSpPr txBox="1"/>
            <p:nvPr/>
          </p:nvSpPr>
          <p:spPr>
            <a:xfrm>
              <a:off x="0" y="-76200"/>
              <a:ext cx="812800" cy="444683"/>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5250532" y="6901748"/>
            <a:ext cx="3308228" cy="1284303"/>
            <a:chOff x="0" y="0"/>
            <a:chExt cx="871303" cy="338253"/>
          </a:xfrm>
        </p:grpSpPr>
        <p:sp>
          <p:nvSpPr>
            <p:cNvPr id="17" name="Freeform 17"/>
            <p:cNvSpPr/>
            <p:nvPr/>
          </p:nvSpPr>
          <p:spPr>
            <a:xfrm>
              <a:off x="0" y="0"/>
              <a:ext cx="871303" cy="338253"/>
            </a:xfrm>
            <a:custGeom>
              <a:avLst/>
              <a:gdLst/>
              <a:ahLst/>
              <a:cxnLst/>
              <a:rect l="l" t="t" r="r" b="b"/>
              <a:pathLst>
                <a:path w="871303" h="338253">
                  <a:moveTo>
                    <a:pt x="119350" y="0"/>
                  </a:moveTo>
                  <a:lnTo>
                    <a:pt x="751953" y="0"/>
                  </a:lnTo>
                  <a:cubicBezTo>
                    <a:pt x="783606" y="0"/>
                    <a:pt x="813963" y="12574"/>
                    <a:pt x="836346" y="34957"/>
                  </a:cubicBezTo>
                  <a:cubicBezTo>
                    <a:pt x="858729" y="57339"/>
                    <a:pt x="871303" y="87697"/>
                    <a:pt x="871303" y="119350"/>
                  </a:cubicBezTo>
                  <a:lnTo>
                    <a:pt x="871303" y="218903"/>
                  </a:lnTo>
                  <a:cubicBezTo>
                    <a:pt x="871303" y="250556"/>
                    <a:pt x="858729" y="280913"/>
                    <a:pt x="836346" y="303296"/>
                  </a:cubicBezTo>
                  <a:cubicBezTo>
                    <a:pt x="813963" y="325678"/>
                    <a:pt x="783606" y="338253"/>
                    <a:pt x="751953" y="338253"/>
                  </a:cubicBezTo>
                  <a:lnTo>
                    <a:pt x="119350" y="338253"/>
                  </a:lnTo>
                  <a:cubicBezTo>
                    <a:pt x="87697" y="338253"/>
                    <a:pt x="57339" y="325678"/>
                    <a:pt x="34957" y="303296"/>
                  </a:cubicBezTo>
                  <a:cubicBezTo>
                    <a:pt x="12574" y="280913"/>
                    <a:pt x="0" y="250556"/>
                    <a:pt x="0" y="218903"/>
                  </a:cubicBezTo>
                  <a:lnTo>
                    <a:pt x="0" y="119350"/>
                  </a:lnTo>
                  <a:cubicBezTo>
                    <a:pt x="0" y="87697"/>
                    <a:pt x="12574" y="57339"/>
                    <a:pt x="34957" y="34957"/>
                  </a:cubicBezTo>
                  <a:cubicBezTo>
                    <a:pt x="57339" y="12574"/>
                    <a:pt x="87697" y="0"/>
                    <a:pt x="119350" y="0"/>
                  </a:cubicBezTo>
                  <a:close/>
                </a:path>
              </a:pathLst>
            </a:custGeom>
            <a:solidFill>
              <a:srgbClr val="AFB6BD"/>
            </a:solidFill>
          </p:spPr>
          <p:txBody>
            <a:bodyPr/>
            <a:lstStyle/>
            <a:p>
              <a:endParaRPr lang="en-GB"/>
            </a:p>
          </p:txBody>
        </p:sp>
        <p:sp>
          <p:nvSpPr>
            <p:cNvPr id="18" name="TextBox 18"/>
            <p:cNvSpPr txBox="1"/>
            <p:nvPr/>
          </p:nvSpPr>
          <p:spPr>
            <a:xfrm>
              <a:off x="0" y="-76200"/>
              <a:ext cx="871303" cy="414453"/>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9997035" y="7019988"/>
            <a:ext cx="3086100" cy="1124825"/>
            <a:chOff x="0" y="0"/>
            <a:chExt cx="812800" cy="296250"/>
          </a:xfrm>
        </p:grpSpPr>
        <p:sp>
          <p:nvSpPr>
            <p:cNvPr id="20" name="Freeform 20"/>
            <p:cNvSpPr/>
            <p:nvPr/>
          </p:nvSpPr>
          <p:spPr>
            <a:xfrm>
              <a:off x="0" y="0"/>
              <a:ext cx="812800" cy="296250"/>
            </a:xfrm>
            <a:custGeom>
              <a:avLst/>
              <a:gdLst/>
              <a:ahLst/>
              <a:cxnLst/>
              <a:rect l="l" t="t" r="r" b="b"/>
              <a:pathLst>
                <a:path w="812800" h="296250">
                  <a:moveTo>
                    <a:pt x="127941" y="0"/>
                  </a:moveTo>
                  <a:lnTo>
                    <a:pt x="684859" y="0"/>
                  </a:lnTo>
                  <a:cubicBezTo>
                    <a:pt x="718791" y="0"/>
                    <a:pt x="751333" y="13479"/>
                    <a:pt x="775327" y="37473"/>
                  </a:cubicBezTo>
                  <a:cubicBezTo>
                    <a:pt x="799321" y="61467"/>
                    <a:pt x="812800" y="94009"/>
                    <a:pt x="812800" y="127941"/>
                  </a:cubicBezTo>
                  <a:lnTo>
                    <a:pt x="812800" y="168310"/>
                  </a:lnTo>
                  <a:cubicBezTo>
                    <a:pt x="812800" y="202242"/>
                    <a:pt x="799321" y="234784"/>
                    <a:pt x="775327" y="258777"/>
                  </a:cubicBezTo>
                  <a:cubicBezTo>
                    <a:pt x="751333" y="282771"/>
                    <a:pt x="718791" y="296250"/>
                    <a:pt x="684859" y="296250"/>
                  </a:cubicBezTo>
                  <a:lnTo>
                    <a:pt x="127941" y="296250"/>
                  </a:lnTo>
                  <a:cubicBezTo>
                    <a:pt x="94009" y="296250"/>
                    <a:pt x="61467" y="282771"/>
                    <a:pt x="37473" y="258777"/>
                  </a:cubicBezTo>
                  <a:cubicBezTo>
                    <a:pt x="13479" y="234784"/>
                    <a:pt x="0" y="202242"/>
                    <a:pt x="0" y="168310"/>
                  </a:cubicBezTo>
                  <a:lnTo>
                    <a:pt x="0" y="127941"/>
                  </a:lnTo>
                  <a:cubicBezTo>
                    <a:pt x="0" y="94009"/>
                    <a:pt x="13479" y="61467"/>
                    <a:pt x="37473" y="37473"/>
                  </a:cubicBezTo>
                  <a:cubicBezTo>
                    <a:pt x="61467" y="13479"/>
                    <a:pt x="94009" y="0"/>
                    <a:pt x="127941" y="0"/>
                  </a:cubicBezTo>
                  <a:close/>
                </a:path>
              </a:pathLst>
            </a:custGeom>
            <a:solidFill>
              <a:srgbClr val="AFB6BD"/>
            </a:solidFill>
          </p:spPr>
          <p:txBody>
            <a:bodyPr/>
            <a:lstStyle/>
            <a:p>
              <a:endParaRPr lang="en-GB"/>
            </a:p>
          </p:txBody>
        </p:sp>
        <p:sp>
          <p:nvSpPr>
            <p:cNvPr id="21" name="TextBox 21"/>
            <p:cNvSpPr txBox="1"/>
            <p:nvPr/>
          </p:nvSpPr>
          <p:spPr>
            <a:xfrm>
              <a:off x="0" y="-76200"/>
              <a:ext cx="812800" cy="37245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4519348" y="7019988"/>
            <a:ext cx="3086100" cy="1594578"/>
            <a:chOff x="0" y="0"/>
            <a:chExt cx="812800" cy="419971"/>
          </a:xfrm>
        </p:grpSpPr>
        <p:sp>
          <p:nvSpPr>
            <p:cNvPr id="23" name="Freeform 23"/>
            <p:cNvSpPr/>
            <p:nvPr/>
          </p:nvSpPr>
          <p:spPr>
            <a:xfrm>
              <a:off x="0" y="0"/>
              <a:ext cx="812800" cy="419971"/>
            </a:xfrm>
            <a:custGeom>
              <a:avLst/>
              <a:gdLst/>
              <a:ahLst/>
              <a:cxnLst/>
              <a:rect l="l" t="t" r="r" b="b"/>
              <a:pathLst>
                <a:path w="812800" h="419971">
                  <a:moveTo>
                    <a:pt x="127941" y="0"/>
                  </a:moveTo>
                  <a:lnTo>
                    <a:pt x="684859" y="0"/>
                  </a:lnTo>
                  <a:cubicBezTo>
                    <a:pt x="718791" y="0"/>
                    <a:pt x="751333" y="13479"/>
                    <a:pt x="775327" y="37473"/>
                  </a:cubicBezTo>
                  <a:cubicBezTo>
                    <a:pt x="799321" y="61467"/>
                    <a:pt x="812800" y="94009"/>
                    <a:pt x="812800" y="127941"/>
                  </a:cubicBezTo>
                  <a:lnTo>
                    <a:pt x="812800" y="292030"/>
                  </a:lnTo>
                  <a:cubicBezTo>
                    <a:pt x="812800" y="325962"/>
                    <a:pt x="799321" y="358505"/>
                    <a:pt x="775327" y="382498"/>
                  </a:cubicBezTo>
                  <a:cubicBezTo>
                    <a:pt x="751333" y="406492"/>
                    <a:pt x="718791" y="419971"/>
                    <a:pt x="684859" y="419971"/>
                  </a:cubicBezTo>
                  <a:lnTo>
                    <a:pt x="127941" y="419971"/>
                  </a:lnTo>
                  <a:cubicBezTo>
                    <a:pt x="94009" y="419971"/>
                    <a:pt x="61467" y="406492"/>
                    <a:pt x="37473" y="382498"/>
                  </a:cubicBezTo>
                  <a:cubicBezTo>
                    <a:pt x="13479" y="358505"/>
                    <a:pt x="0" y="325962"/>
                    <a:pt x="0" y="292030"/>
                  </a:cubicBezTo>
                  <a:lnTo>
                    <a:pt x="0" y="127941"/>
                  </a:lnTo>
                  <a:cubicBezTo>
                    <a:pt x="0" y="94009"/>
                    <a:pt x="13479" y="61467"/>
                    <a:pt x="37473" y="37473"/>
                  </a:cubicBezTo>
                  <a:cubicBezTo>
                    <a:pt x="61467" y="13479"/>
                    <a:pt x="94009" y="0"/>
                    <a:pt x="127941" y="0"/>
                  </a:cubicBezTo>
                  <a:close/>
                </a:path>
              </a:pathLst>
            </a:custGeom>
            <a:solidFill>
              <a:srgbClr val="AFB6BD"/>
            </a:solidFill>
          </p:spPr>
          <p:txBody>
            <a:bodyPr/>
            <a:lstStyle/>
            <a:p>
              <a:endParaRPr lang="en-GB"/>
            </a:p>
          </p:txBody>
        </p:sp>
        <p:sp>
          <p:nvSpPr>
            <p:cNvPr id="24" name="TextBox 24"/>
            <p:cNvSpPr txBox="1"/>
            <p:nvPr/>
          </p:nvSpPr>
          <p:spPr>
            <a:xfrm>
              <a:off x="0" y="-76200"/>
              <a:ext cx="812800" cy="496171"/>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726157" y="7162689"/>
            <a:ext cx="3086100" cy="982124"/>
          </a:xfrm>
          <a:prstGeom prst="rect">
            <a:avLst/>
          </a:prstGeom>
        </p:spPr>
        <p:txBody>
          <a:bodyPr lIns="0" tIns="0" rIns="0" bIns="0" rtlCol="0" anchor="t">
            <a:spAutoFit/>
          </a:bodyPr>
          <a:lstStyle/>
          <a:p>
            <a:pPr algn="ctr">
              <a:lnSpc>
                <a:spcPts val="3439"/>
              </a:lnSpc>
            </a:pPr>
            <a:r>
              <a:rPr lang="en-US" sz="3999">
                <a:solidFill>
                  <a:srgbClr val="000000"/>
                </a:solidFill>
                <a:latin typeface="Gill Sans Medium"/>
                <a:ea typeface="Gill Sans Medium"/>
                <a:cs typeface="Gill Sans Medium"/>
                <a:sym typeface="Gill Sans Medium"/>
              </a:rPr>
              <a:t>York Station Gateway</a:t>
            </a:r>
          </a:p>
        </p:txBody>
      </p:sp>
      <p:sp>
        <p:nvSpPr>
          <p:cNvPr id="26" name="TextBox 26"/>
          <p:cNvSpPr txBox="1"/>
          <p:nvPr/>
        </p:nvSpPr>
        <p:spPr>
          <a:xfrm>
            <a:off x="5361596" y="7162689"/>
            <a:ext cx="3086100" cy="982124"/>
          </a:xfrm>
          <a:prstGeom prst="rect">
            <a:avLst/>
          </a:prstGeom>
        </p:spPr>
        <p:txBody>
          <a:bodyPr lIns="0" tIns="0" rIns="0" bIns="0" rtlCol="0" anchor="t">
            <a:spAutoFit/>
          </a:bodyPr>
          <a:lstStyle/>
          <a:p>
            <a:pPr algn="ctr">
              <a:lnSpc>
                <a:spcPts val="3439"/>
              </a:lnSpc>
            </a:pPr>
            <a:r>
              <a:rPr lang="en-US" sz="3999">
                <a:solidFill>
                  <a:srgbClr val="000000"/>
                </a:solidFill>
                <a:latin typeface="Gill Sans Medium"/>
                <a:ea typeface="Gill Sans Medium"/>
                <a:cs typeface="Gill Sans Medium"/>
                <a:sym typeface="Gill Sans Medium"/>
              </a:rPr>
              <a:t>Haxby Station planning app</a:t>
            </a:r>
          </a:p>
        </p:txBody>
      </p:sp>
      <p:sp>
        <p:nvSpPr>
          <p:cNvPr id="27" name="TextBox 27"/>
          <p:cNvSpPr txBox="1"/>
          <p:nvPr/>
        </p:nvSpPr>
        <p:spPr>
          <a:xfrm>
            <a:off x="9996004" y="7134039"/>
            <a:ext cx="3086100" cy="982124"/>
          </a:xfrm>
          <a:prstGeom prst="rect">
            <a:avLst/>
          </a:prstGeom>
        </p:spPr>
        <p:txBody>
          <a:bodyPr lIns="0" tIns="0" rIns="0" bIns="0" rtlCol="0" anchor="t">
            <a:spAutoFit/>
          </a:bodyPr>
          <a:lstStyle/>
          <a:p>
            <a:pPr algn="ctr">
              <a:lnSpc>
                <a:spcPts val="3439"/>
              </a:lnSpc>
            </a:pPr>
            <a:r>
              <a:rPr lang="en-US" sz="3999">
                <a:solidFill>
                  <a:srgbClr val="000000"/>
                </a:solidFill>
                <a:latin typeface="Gill Sans Medium"/>
                <a:ea typeface="Gill Sans Medium"/>
                <a:cs typeface="Gill Sans Medium"/>
                <a:sym typeface="Gill Sans Medium"/>
              </a:rPr>
              <a:t>York Outer Ring Road</a:t>
            </a:r>
          </a:p>
        </p:txBody>
      </p:sp>
      <p:sp>
        <p:nvSpPr>
          <p:cNvPr id="28" name="TextBox 28"/>
          <p:cNvSpPr txBox="1"/>
          <p:nvPr/>
        </p:nvSpPr>
        <p:spPr>
          <a:xfrm>
            <a:off x="15322902" y="7217275"/>
            <a:ext cx="9525" cy="269196"/>
          </a:xfrm>
          <a:prstGeom prst="rect">
            <a:avLst/>
          </a:prstGeom>
        </p:spPr>
        <p:txBody>
          <a:bodyPr lIns="0" tIns="0" rIns="0" bIns="0" rtlCol="0" anchor="t">
            <a:spAutoFit/>
          </a:bodyPr>
          <a:lstStyle/>
          <a:p>
            <a:pPr algn="ctr">
              <a:lnSpc>
                <a:spcPts val="1960"/>
              </a:lnSpc>
            </a:pPr>
            <a:endParaRPr/>
          </a:p>
        </p:txBody>
      </p:sp>
      <p:sp>
        <p:nvSpPr>
          <p:cNvPr id="29" name="TextBox 29"/>
          <p:cNvSpPr txBox="1"/>
          <p:nvPr/>
        </p:nvSpPr>
        <p:spPr>
          <a:xfrm>
            <a:off x="14519348" y="7203927"/>
            <a:ext cx="3086100" cy="1410639"/>
          </a:xfrm>
          <a:prstGeom prst="rect">
            <a:avLst/>
          </a:prstGeom>
        </p:spPr>
        <p:txBody>
          <a:bodyPr lIns="0" tIns="0" rIns="0" bIns="0" rtlCol="0" anchor="t">
            <a:spAutoFit/>
          </a:bodyPr>
          <a:lstStyle/>
          <a:p>
            <a:pPr algn="ctr">
              <a:lnSpc>
                <a:spcPts val="3439"/>
              </a:lnSpc>
            </a:pPr>
            <a:r>
              <a:rPr lang="en-US" sz="3999">
                <a:solidFill>
                  <a:srgbClr val="000000"/>
                </a:solidFill>
                <a:latin typeface="Gill Sans Medium"/>
                <a:ea typeface="Gill Sans Medium"/>
                <a:cs typeface="Gill Sans Medium"/>
                <a:sym typeface="Gill Sans Medium"/>
              </a:rPr>
              <a:t>Bus Service Improvement Plan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274534"/>
            <a:ext cx="23516139" cy="1967533"/>
          </a:xfrm>
          <a:custGeom>
            <a:avLst/>
            <a:gdLst/>
            <a:ahLst/>
            <a:cxnLst/>
            <a:rect l="l" t="t" r="r" b="b"/>
            <a:pathLst>
              <a:path w="23516139" h="1967533">
                <a:moveTo>
                  <a:pt x="0" y="0"/>
                </a:moveTo>
                <a:lnTo>
                  <a:pt x="23516139" y="0"/>
                </a:lnTo>
                <a:lnTo>
                  <a:pt x="23516139" y="1967532"/>
                </a:lnTo>
                <a:lnTo>
                  <a:pt x="0" y="1967532"/>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666219" y="693193"/>
            <a:ext cx="13962725" cy="791050"/>
          </a:xfrm>
          <a:prstGeom prst="rect">
            <a:avLst/>
          </a:prstGeom>
        </p:spPr>
        <p:txBody>
          <a:bodyPr lIns="0" tIns="0" rIns="0" bIns="0" rtlCol="0" anchor="t">
            <a:spAutoFit/>
          </a:bodyPr>
          <a:lstStyle/>
          <a:p>
            <a:pPr algn="l">
              <a:lnSpc>
                <a:spcPts val="6719"/>
              </a:lnSpc>
            </a:pPr>
            <a:r>
              <a:rPr lang="en-US" sz="4800" dirty="0">
                <a:solidFill>
                  <a:srgbClr val="000000"/>
                </a:solidFill>
                <a:latin typeface="Gill Sans Bold"/>
                <a:ea typeface="Gill Sans Bold"/>
                <a:cs typeface="Gill Sans Bold"/>
                <a:sym typeface="Gill Sans Bold"/>
              </a:rPr>
              <a:t>New governance and funding arrangements</a:t>
            </a:r>
          </a:p>
        </p:txBody>
      </p:sp>
      <p:sp>
        <p:nvSpPr>
          <p:cNvPr id="4" name="Freeform 4"/>
          <p:cNvSpPr/>
          <p:nvPr/>
        </p:nvSpPr>
        <p:spPr>
          <a:xfrm>
            <a:off x="13794587" y="508671"/>
            <a:ext cx="3464713" cy="1475783"/>
          </a:xfrm>
          <a:custGeom>
            <a:avLst/>
            <a:gdLst/>
            <a:ahLst/>
            <a:cxnLst/>
            <a:rect l="l" t="t" r="r" b="b"/>
            <a:pathLst>
              <a:path w="3464713" h="1475783">
                <a:moveTo>
                  <a:pt x="0" y="0"/>
                </a:moveTo>
                <a:lnTo>
                  <a:pt x="3464713" y="0"/>
                </a:lnTo>
                <a:lnTo>
                  <a:pt x="3464713" y="1475783"/>
                </a:lnTo>
                <a:lnTo>
                  <a:pt x="0" y="1475783"/>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1028700" y="2171962"/>
            <a:ext cx="16840836" cy="3534814"/>
          </a:xfrm>
          <a:prstGeom prst="rect">
            <a:avLst/>
          </a:prstGeom>
        </p:spPr>
        <p:txBody>
          <a:bodyPr lIns="0" tIns="0" rIns="0" bIns="0" rtlCol="0" anchor="t">
            <a:spAutoFit/>
          </a:bodyPr>
          <a:lstStyle/>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Mayor and devolution</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Key road network</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Local Plan</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Respond to Kings Speech priorities</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Local Transport Fund (from HS2 cancellation)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274534"/>
            <a:ext cx="23516139" cy="1967533"/>
          </a:xfrm>
          <a:custGeom>
            <a:avLst/>
            <a:gdLst/>
            <a:ahLst/>
            <a:cxnLst/>
            <a:rect l="l" t="t" r="r" b="b"/>
            <a:pathLst>
              <a:path w="23516139" h="1967533">
                <a:moveTo>
                  <a:pt x="0" y="0"/>
                </a:moveTo>
                <a:lnTo>
                  <a:pt x="23516139" y="0"/>
                </a:lnTo>
                <a:lnTo>
                  <a:pt x="23516139" y="1967532"/>
                </a:lnTo>
                <a:lnTo>
                  <a:pt x="0" y="1967532"/>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666219" y="693193"/>
            <a:ext cx="13962725" cy="791050"/>
          </a:xfrm>
          <a:prstGeom prst="rect">
            <a:avLst/>
          </a:prstGeom>
        </p:spPr>
        <p:txBody>
          <a:bodyPr lIns="0" tIns="0" rIns="0" bIns="0" rtlCol="0" anchor="t">
            <a:spAutoFit/>
          </a:bodyPr>
          <a:lstStyle/>
          <a:p>
            <a:pPr algn="l">
              <a:lnSpc>
                <a:spcPts val="6719"/>
              </a:lnSpc>
            </a:pPr>
            <a:r>
              <a:rPr lang="en-US" sz="4800" dirty="0">
                <a:solidFill>
                  <a:srgbClr val="000000"/>
                </a:solidFill>
                <a:latin typeface="Gill Sans Bold"/>
                <a:ea typeface="Gill Sans Bold"/>
                <a:cs typeface="Gill Sans Bold"/>
                <a:sym typeface="Gill Sans Bold"/>
              </a:rPr>
              <a:t>Movement and Place</a:t>
            </a:r>
          </a:p>
        </p:txBody>
      </p:sp>
      <p:sp>
        <p:nvSpPr>
          <p:cNvPr id="4" name="Freeform 4"/>
          <p:cNvSpPr/>
          <p:nvPr/>
        </p:nvSpPr>
        <p:spPr>
          <a:xfrm>
            <a:off x="13794587" y="508671"/>
            <a:ext cx="3464713" cy="1475783"/>
          </a:xfrm>
          <a:custGeom>
            <a:avLst/>
            <a:gdLst/>
            <a:ahLst/>
            <a:cxnLst/>
            <a:rect l="l" t="t" r="r" b="b"/>
            <a:pathLst>
              <a:path w="3464713" h="1475783">
                <a:moveTo>
                  <a:pt x="0" y="0"/>
                </a:moveTo>
                <a:lnTo>
                  <a:pt x="3464713" y="0"/>
                </a:lnTo>
                <a:lnTo>
                  <a:pt x="3464713" y="1475783"/>
                </a:lnTo>
                <a:lnTo>
                  <a:pt x="0" y="1475783"/>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1028700" y="2171962"/>
            <a:ext cx="16840836" cy="4971104"/>
          </a:xfrm>
          <a:prstGeom prst="rect">
            <a:avLst/>
          </a:prstGeom>
        </p:spPr>
        <p:txBody>
          <a:bodyPr lIns="0" tIns="0" rIns="0" bIns="0" rtlCol="0" anchor="t">
            <a:spAutoFit/>
          </a:bodyPr>
          <a:lstStyle/>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Decide and provide not predict and provide</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Reducing traffic by 20% by 2030 is critical</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Enable by changes to both movement – but also place</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How we provide “places” enables sustainable transport use</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Complementary projects – districts, </a:t>
            </a:r>
            <a:r>
              <a:rPr lang="en-US" sz="3999" dirty="0" err="1">
                <a:solidFill>
                  <a:srgbClr val="000000"/>
                </a:solidFill>
                <a:latin typeface="Gill Sans Medium"/>
                <a:ea typeface="Gill Sans Medium"/>
                <a:cs typeface="Gill Sans Medium"/>
                <a:sym typeface="Gill Sans Medium"/>
              </a:rPr>
              <a:t>neighbourhoods</a:t>
            </a:r>
            <a:r>
              <a:rPr lang="en-US" sz="3999" dirty="0">
                <a:solidFill>
                  <a:srgbClr val="000000"/>
                </a:solidFill>
                <a:latin typeface="Gill Sans Medium"/>
                <a:ea typeface="Gill Sans Medium"/>
                <a:cs typeface="Gill Sans Medium"/>
                <a:sym typeface="Gill Sans Medium"/>
              </a:rPr>
              <a:t> and corridors</a:t>
            </a: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Everywhere in York – villages, suburbs, city </a:t>
            </a:r>
            <a:r>
              <a:rPr lang="en-US" sz="3999" dirty="0" err="1">
                <a:solidFill>
                  <a:srgbClr val="000000"/>
                </a:solidFill>
                <a:latin typeface="Gill Sans Medium"/>
                <a:ea typeface="Gill Sans Medium"/>
                <a:cs typeface="Gill Sans Medium"/>
                <a:sym typeface="Gill Sans Medium"/>
              </a:rPr>
              <a:t>centres</a:t>
            </a:r>
            <a:r>
              <a:rPr lang="en-US" sz="3999" dirty="0">
                <a:solidFill>
                  <a:srgbClr val="000000"/>
                </a:solidFill>
                <a:latin typeface="Gill Sans Medium"/>
                <a:ea typeface="Gill Sans Medium"/>
                <a:cs typeface="Gill Sans Medium"/>
                <a:sym typeface="Gill Sans Medium"/>
              </a:rPr>
              <a:t>, large employers </a:t>
            </a:r>
            <a:r>
              <a:rPr lang="en-US" sz="3999" dirty="0" err="1">
                <a:solidFill>
                  <a:srgbClr val="000000"/>
                </a:solidFill>
                <a:latin typeface="Gill Sans Medium"/>
                <a:ea typeface="Gill Sans Medium"/>
                <a:cs typeface="Gill Sans Medium"/>
                <a:sym typeface="Gill Sans Medium"/>
              </a:rPr>
              <a:t>etc</a:t>
            </a:r>
            <a:endParaRPr lang="en-US" sz="3999" dirty="0">
              <a:solidFill>
                <a:srgbClr val="000000"/>
              </a:solidFill>
              <a:latin typeface="Gill Sans Medium"/>
              <a:ea typeface="Gill Sans Medium"/>
              <a:cs typeface="Gill Sans Medium"/>
              <a:sym typeface="Gill Sans Medium"/>
            </a:endParaRPr>
          </a:p>
          <a:p>
            <a:pPr marL="863599" lvl="1" indent="-431800" algn="l">
              <a:lnSpc>
                <a:spcPts val="5599"/>
              </a:lnSpc>
              <a:buFont typeface="Arial"/>
              <a:buChar char="•"/>
            </a:pPr>
            <a:r>
              <a:rPr lang="en-US" sz="3999" dirty="0">
                <a:solidFill>
                  <a:srgbClr val="000000"/>
                </a:solidFill>
                <a:latin typeface="Gill Sans Medium"/>
                <a:ea typeface="Gill Sans Medium"/>
                <a:cs typeface="Gill Sans Medium"/>
                <a:sym typeface="Gill Sans Medium"/>
              </a:rPr>
              <a:t>How we work across the Council – health, regeneration, transport </a:t>
            </a:r>
            <a:r>
              <a:rPr lang="en-US" sz="3999" dirty="0" err="1">
                <a:solidFill>
                  <a:srgbClr val="000000"/>
                </a:solidFill>
                <a:latin typeface="Gill Sans Medium"/>
                <a:ea typeface="Gill Sans Medium"/>
                <a:cs typeface="Gill Sans Medium"/>
                <a:sym typeface="Gill Sans Medium"/>
              </a:rPr>
              <a:t>etc</a:t>
            </a:r>
            <a:endParaRPr lang="en-US" sz="3999" dirty="0">
              <a:solidFill>
                <a:srgbClr val="000000"/>
              </a:solidFill>
              <a:latin typeface="Gill Sans Medium"/>
              <a:ea typeface="Gill Sans Medium"/>
              <a:cs typeface="Gill Sans Medium"/>
              <a:sym typeface="Gill Sans Medium"/>
            </a:endParaRPr>
          </a:p>
        </p:txBody>
      </p:sp>
    </p:spTree>
    <p:extLst>
      <p:ext uri="{BB962C8B-B14F-4D97-AF65-F5344CB8AC3E}">
        <p14:creationId xmlns:p14="http://schemas.microsoft.com/office/powerpoint/2010/main" val="115927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274534"/>
            <a:ext cx="23516139" cy="1967533"/>
          </a:xfrm>
          <a:custGeom>
            <a:avLst/>
            <a:gdLst/>
            <a:ahLst/>
            <a:cxnLst/>
            <a:rect l="l" t="t" r="r" b="b"/>
            <a:pathLst>
              <a:path w="23516139" h="1967533">
                <a:moveTo>
                  <a:pt x="0" y="0"/>
                </a:moveTo>
                <a:lnTo>
                  <a:pt x="23516139" y="0"/>
                </a:lnTo>
                <a:lnTo>
                  <a:pt x="23516139" y="1967532"/>
                </a:lnTo>
                <a:lnTo>
                  <a:pt x="0" y="1967532"/>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781554" y="591054"/>
            <a:ext cx="13962725" cy="791050"/>
          </a:xfrm>
          <a:prstGeom prst="rect">
            <a:avLst/>
          </a:prstGeom>
        </p:spPr>
        <p:txBody>
          <a:bodyPr lIns="0" tIns="0" rIns="0" bIns="0" rtlCol="0" anchor="t">
            <a:spAutoFit/>
          </a:bodyPr>
          <a:lstStyle/>
          <a:p>
            <a:pPr algn="l">
              <a:lnSpc>
                <a:spcPts val="6719"/>
              </a:lnSpc>
            </a:pPr>
            <a:r>
              <a:rPr lang="en-US" sz="4800" dirty="0">
                <a:solidFill>
                  <a:srgbClr val="000000"/>
                </a:solidFill>
                <a:latin typeface="Gill Sans Bold"/>
                <a:ea typeface="Gill Sans Bold"/>
                <a:cs typeface="Gill Sans Bold"/>
                <a:sym typeface="Gill Sans Bold"/>
              </a:rPr>
              <a:t>Movement and Place</a:t>
            </a:r>
          </a:p>
        </p:txBody>
      </p:sp>
      <p:sp>
        <p:nvSpPr>
          <p:cNvPr id="4" name="Freeform 4"/>
          <p:cNvSpPr/>
          <p:nvPr/>
        </p:nvSpPr>
        <p:spPr>
          <a:xfrm>
            <a:off x="13794587" y="508671"/>
            <a:ext cx="3464713" cy="1475783"/>
          </a:xfrm>
          <a:custGeom>
            <a:avLst/>
            <a:gdLst/>
            <a:ahLst/>
            <a:cxnLst/>
            <a:rect l="l" t="t" r="r" b="b"/>
            <a:pathLst>
              <a:path w="3464713" h="1475783">
                <a:moveTo>
                  <a:pt x="0" y="0"/>
                </a:moveTo>
                <a:lnTo>
                  <a:pt x="3464713" y="0"/>
                </a:lnTo>
                <a:lnTo>
                  <a:pt x="3464713" y="1475783"/>
                </a:lnTo>
                <a:lnTo>
                  <a:pt x="0" y="1475783"/>
                </a:lnTo>
                <a:lnTo>
                  <a:pt x="0" y="0"/>
                </a:lnTo>
                <a:close/>
              </a:path>
            </a:pathLst>
          </a:custGeom>
          <a:blipFill>
            <a:blip r:embed="rId3"/>
            <a:stretch>
              <a:fillRect/>
            </a:stretch>
          </a:blipFill>
        </p:spPr>
        <p:txBody>
          <a:bodyPr/>
          <a:lstStyle/>
          <a:p>
            <a:endParaRPr lang="en-GB"/>
          </a:p>
        </p:txBody>
      </p:sp>
      <p:pic>
        <p:nvPicPr>
          <p:cNvPr id="6" name="Picture 5">
            <a:extLst>
              <a:ext uri="{FF2B5EF4-FFF2-40B4-BE49-F238E27FC236}">
                <a16:creationId xmlns:a16="http://schemas.microsoft.com/office/drawing/2014/main" id="{F4B4D7B9-1613-DBFC-AF5E-5F9EEAB63F89}"/>
              </a:ext>
            </a:extLst>
          </p:cNvPr>
          <p:cNvPicPr>
            <a:picLocks noChangeAspect="1"/>
          </p:cNvPicPr>
          <p:nvPr/>
        </p:nvPicPr>
        <p:blipFill>
          <a:blip r:embed="rId4"/>
          <a:stretch>
            <a:fillRect/>
          </a:stretch>
        </p:blipFill>
        <p:spPr>
          <a:xfrm>
            <a:off x="243556" y="485810"/>
            <a:ext cx="9662444" cy="96034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2197</TotalTime>
  <Words>1074</Words>
  <Application>Microsoft Office PowerPoint</Application>
  <PresentationFormat>Custom</PresentationFormat>
  <Paragraphs>77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Gill Sans Bold</vt:lpstr>
      <vt:lpstr>Gill Sans Medium</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transport strategy A</dc:title>
  <dc:creator>Ridge, Julian</dc:creator>
  <cp:lastModifiedBy>Ridge, Julian</cp:lastModifiedBy>
  <cp:revision>9</cp:revision>
  <cp:lastPrinted>2024-08-19T11:11:04Z</cp:lastPrinted>
  <dcterms:created xsi:type="dcterms:W3CDTF">2006-08-16T00:00:00Z</dcterms:created>
  <dcterms:modified xsi:type="dcterms:W3CDTF">2024-08-20T17:33:48Z</dcterms:modified>
  <dc:identifier>DAGJVpYhi4w</dc:identifier>
</cp:coreProperties>
</file>